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16" r:id="rId1"/>
  </p:sldMasterIdLst>
  <p:notesMasterIdLst>
    <p:notesMasterId r:id="rId36"/>
  </p:notesMasterIdLst>
  <p:sldIdLst>
    <p:sldId id="256" r:id="rId2"/>
    <p:sldId id="280" r:id="rId3"/>
    <p:sldId id="339" r:id="rId4"/>
    <p:sldId id="340" r:id="rId5"/>
    <p:sldId id="380" r:id="rId6"/>
    <p:sldId id="518" r:id="rId7"/>
    <p:sldId id="324" r:id="rId8"/>
    <p:sldId id="462" r:id="rId9"/>
    <p:sldId id="520" r:id="rId10"/>
    <p:sldId id="522" r:id="rId11"/>
    <p:sldId id="521" r:id="rId12"/>
    <p:sldId id="523" r:id="rId13"/>
    <p:sldId id="492" r:id="rId14"/>
    <p:sldId id="493" r:id="rId15"/>
    <p:sldId id="494" r:id="rId16"/>
    <p:sldId id="495" r:id="rId17"/>
    <p:sldId id="519" r:id="rId18"/>
    <p:sldId id="499" r:id="rId19"/>
    <p:sldId id="517" r:id="rId20"/>
    <p:sldId id="514" r:id="rId21"/>
    <p:sldId id="508" r:id="rId22"/>
    <p:sldId id="509" r:id="rId23"/>
    <p:sldId id="510" r:id="rId24"/>
    <p:sldId id="511" r:id="rId25"/>
    <p:sldId id="513" r:id="rId26"/>
    <p:sldId id="500" r:id="rId27"/>
    <p:sldId id="501" r:id="rId28"/>
    <p:sldId id="502" r:id="rId29"/>
    <p:sldId id="503" r:id="rId30"/>
    <p:sldId id="504" r:id="rId31"/>
    <p:sldId id="505" r:id="rId32"/>
    <p:sldId id="506" r:id="rId33"/>
    <p:sldId id="507" r:id="rId34"/>
    <p:sldId id="516" r:id="rId3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45" autoAdjust="0"/>
    <p:restoredTop sz="67977" autoAdjust="0"/>
  </p:normalViewPr>
  <p:slideViewPr>
    <p:cSldViewPr>
      <p:cViewPr varScale="1">
        <p:scale>
          <a:sx n="56" d="100"/>
          <a:sy n="56" d="100"/>
        </p:scale>
        <p:origin x="78" y="204"/>
      </p:cViewPr>
      <p:guideLst>
        <p:guide orient="horz" pos="1620"/>
        <p:guide pos="2880"/>
      </p:guideLst>
    </p:cSldViewPr>
  </p:slideViewPr>
  <p:notesTextViewPr>
    <p:cViewPr>
      <p:scale>
        <a:sx n="1" d="1"/>
        <a:sy n="1" d="1"/>
      </p:scale>
      <p:origin x="0" y="0"/>
    </p:cViewPr>
  </p:notesTextViewPr>
  <p:sorterViewPr>
    <p:cViewPr>
      <p:scale>
        <a:sx n="106" d="100"/>
        <a:sy n="10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jpeg>
</file>

<file path=ppt/media/image12.jpeg>
</file>

<file path=ppt/media/image13.gif>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jpg>
</file>

<file path=ppt/media/image23.png>
</file>

<file path=ppt/media/image24.png>
</file>

<file path=ppt/media/image25.png>
</file>

<file path=ppt/media/image26.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B49775B-8F53-4D6D-8CF3-A5EC3380B11F}" type="datetimeFigureOut">
              <a:rPr lang="en-US" smtClean="0"/>
              <a:t>11/21/2018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CE49CAB-11E7-4E46-B3A8-B9759289B5BF}" type="slidenum">
              <a:rPr lang="en-US" smtClean="0"/>
              <a:t>‹#›</a:t>
            </a:fld>
            <a:endParaRPr lang="en-US"/>
          </a:p>
        </p:txBody>
      </p:sp>
    </p:spTree>
    <p:extLst>
      <p:ext uri="{BB962C8B-B14F-4D97-AF65-F5344CB8AC3E}">
        <p14:creationId xmlns:p14="http://schemas.microsoft.com/office/powerpoint/2010/main" val="1908658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www.cbc.ca/news/canada/ottawa/phoenix-ibm-contract-union-pay-government-1.4295827"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ambit-daspatnaik.blogspot.ca/2012/10/top-5-reasons-why-we-need-project.html"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1</a:t>
            </a:fld>
            <a:endParaRPr lang="en-US"/>
          </a:p>
        </p:txBody>
      </p:sp>
    </p:spTree>
    <p:extLst>
      <p:ext uri="{BB962C8B-B14F-4D97-AF65-F5344CB8AC3E}">
        <p14:creationId xmlns:p14="http://schemas.microsoft.com/office/powerpoint/2010/main" val="723235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http://www.cbc.ca/news/canada/ottawa/phoenix-ibm-contract-union-pay-government-1.4295827</a:t>
            </a:r>
          </a:p>
          <a:p>
            <a:r>
              <a:rPr lang="en-CA" sz="1200" b="0" i="0" kern="1200" dirty="0">
                <a:solidFill>
                  <a:schemeClr val="tx1"/>
                </a:solidFill>
                <a:effectLst/>
                <a:latin typeface="+mn-lt"/>
                <a:ea typeface="+mn-ea"/>
                <a:cs typeface="+mn-cs"/>
              </a:rPr>
              <a:t>The relatively straightforward task of installing PeopleSoft HR software for a few government agencies morphed into a massive project dubbed Phoenix, which is detailed in a 1,700-page contract that has been revised some three dozen times, </a:t>
            </a:r>
            <a:r>
              <a:rPr lang="en-CA" sz="1200" b="0" i="0" u="none" strike="noStrike" kern="1200" dirty="0">
                <a:solidFill>
                  <a:schemeClr val="tx1"/>
                </a:solidFill>
                <a:effectLst/>
                <a:latin typeface="+mn-lt"/>
                <a:ea typeface="+mn-ea"/>
                <a:cs typeface="+mn-cs"/>
                <a:hlinkClick r:id="rId3"/>
              </a:rPr>
              <a:t>CBC reported</a:t>
            </a:r>
            <a:r>
              <a:rPr lang="en-CA" sz="1200" b="0" i="0" u="none" strike="noStrike" kern="1200" dirty="0">
                <a:solidFill>
                  <a:schemeClr val="tx1"/>
                </a:solidFill>
                <a:effectLst/>
                <a:latin typeface="+mn-lt"/>
                <a:ea typeface="+mn-ea"/>
                <a:cs typeface="+mn-cs"/>
              </a:rPr>
              <a:t> at http://www.cbc.ca/news/canada/ottawa/phoenix-ibm-contract-union-pay-government-1.4295827</a:t>
            </a:r>
          </a:p>
          <a:p>
            <a:r>
              <a:rPr lang="en-CA" b="1" dirty="0"/>
              <a:t>The IBM contract started at $5.7 million for the first stage of the deal with the </a:t>
            </a:r>
            <a:r>
              <a:rPr lang="en-CA" b="1" dirty="0" err="1"/>
              <a:t>Cdn</a:t>
            </a:r>
            <a:r>
              <a:rPr lang="en-CA" b="1" dirty="0"/>
              <a:t> federal gov't in 2011, i.e. install PeopleSoft HR package, but after 39 amendments over six years, the deal is worth $185 million. (scope creep!)</a:t>
            </a:r>
          </a:p>
          <a:p>
            <a:r>
              <a:rPr lang="en-US" dirty="0"/>
              <a:t>http://www.cbc.ca/news/canada/ottawa/phoenix-government-psac-payroll-1.4300801</a:t>
            </a:r>
          </a:p>
          <a:p>
            <a:r>
              <a:rPr lang="en-US" dirty="0"/>
              <a:t>https://www.itworldcanada.com/blog/phoenix-payroll-report-by-michael-wernick-the-clerk-of-the-privy-council/385370</a:t>
            </a:r>
          </a:p>
          <a:p>
            <a:r>
              <a:rPr lang="en-US" dirty="0"/>
              <a:t>http://thechronicleherald.ca/canada/1522576-a-by-the-numbers-look-at-the-auditor-generals-report-on-the-phoenix-pay-system</a:t>
            </a:r>
          </a:p>
          <a:p>
            <a:r>
              <a:rPr lang="en-CA" b="1" dirty="0"/>
              <a:t>The implementation costs of a payroll system that was delayed and has never worked properly actually came in under budget at a cost of $307 million, the federal government says. That figure is $2 million less than what the government projected several years ago </a:t>
            </a:r>
            <a:r>
              <a:rPr lang="en-CA" dirty="0"/>
              <a:t>— but it doesn't include the multimillions earmarked for fixing Phoenix.</a:t>
            </a:r>
          </a:p>
          <a:p>
            <a:r>
              <a:rPr lang="en-US" dirty="0"/>
              <a:t>http://www.oag-bvg.gc.ca/internet/English/parl_oag_201711_01_e_42666.html</a:t>
            </a:r>
          </a:p>
          <a:p>
            <a:r>
              <a:rPr lang="en-CA" b="1" u="sng" dirty="0"/>
              <a:t>Complexity</a:t>
            </a:r>
            <a:r>
              <a:rPr lang="en-CA" dirty="0"/>
              <a:t>: </a:t>
            </a:r>
          </a:p>
          <a:p>
            <a:r>
              <a:rPr lang="en-CA" b="1" dirty="0"/>
              <a:t>300,000 </a:t>
            </a:r>
            <a:r>
              <a:rPr lang="en-CA" dirty="0"/>
              <a:t>federal public servants were consolidated into a single payroll system</a:t>
            </a:r>
          </a:p>
          <a:p>
            <a:r>
              <a:rPr lang="en-CA" dirty="0"/>
              <a:t>their pay, benefit plans and pension contributions are governed by </a:t>
            </a:r>
            <a:r>
              <a:rPr lang="en-CA" b="1" dirty="0"/>
              <a:t>105 collective (union) agreements </a:t>
            </a:r>
          </a:p>
          <a:p>
            <a:r>
              <a:rPr lang="en-CA" dirty="0"/>
              <a:t>administered by </a:t>
            </a:r>
            <a:r>
              <a:rPr lang="en-CA" b="1" dirty="0"/>
              <a:t>34 HR/payroll systems</a:t>
            </a:r>
            <a:r>
              <a:rPr lang="en-CA" dirty="0"/>
              <a:t>. </a:t>
            </a:r>
            <a:endParaRPr lang="en-US" dirty="0"/>
          </a:p>
          <a:p>
            <a:r>
              <a:rPr lang="en-CA" b="1" dirty="0"/>
              <a:t>80,000</a:t>
            </a:r>
            <a:r>
              <a:rPr lang="en-CA" dirty="0"/>
              <a:t>: Different pay rules that guide those payments.</a:t>
            </a:r>
          </a:p>
          <a:p>
            <a:r>
              <a:rPr lang="en-CA" b="1" dirty="0"/>
              <a:t>200</a:t>
            </a:r>
            <a:r>
              <a:rPr lang="en-CA" dirty="0"/>
              <a:t>: Custom additions to Phoenix to handle those 80,000 rules.</a:t>
            </a:r>
          </a:p>
          <a:p>
            <a:r>
              <a:rPr lang="en-US" dirty="0"/>
              <a:t>Imagine the </a:t>
            </a:r>
            <a:r>
              <a:rPr lang="en-US" b="1" dirty="0"/>
              <a:t>ETL</a:t>
            </a:r>
            <a:r>
              <a:rPr lang="en-US" dirty="0"/>
              <a:t> from those dozens of payrolls systems to Extract, Translate, and Load the phoenix system.</a:t>
            </a:r>
          </a:p>
          <a:p>
            <a:r>
              <a:rPr lang="en-US" dirty="0"/>
              <a:t>Imagine the </a:t>
            </a:r>
            <a:r>
              <a:rPr lang="en-US" b="1" dirty="0"/>
              <a:t>training</a:t>
            </a:r>
            <a:r>
              <a:rPr lang="en-US" dirty="0"/>
              <a:t> necessary for users to be able to configure the 80,000 rules for each of 300,000 employees.</a:t>
            </a:r>
          </a:p>
          <a:p>
            <a:r>
              <a:rPr lang="en-US" dirty="0"/>
              <a:t>http://www.cbc.ca/news/canada/ottawa/phoenix-by-the-numbers-31-000-more-phoenix-cases-1.4425431  &lt;– see infographic there.</a:t>
            </a:r>
          </a:p>
          <a:p>
            <a:r>
              <a:rPr lang="en-CA" dirty="0"/>
              <a:t>http://calleam.com/WTPF/?tag=examples-of-failed-projects</a:t>
            </a:r>
          </a:p>
          <a:p>
            <a:r>
              <a:rPr lang="en-CA" dirty="0"/>
              <a:t>http://calleam.com/WTPF/?p=8336</a:t>
            </a:r>
          </a:p>
          <a:p>
            <a:r>
              <a:rPr lang="en-CA" dirty="0"/>
              <a:t>http://www.cbc.ca/news/canada/ottawa/phoenix-payroll-problems-ibm-1.3770947</a:t>
            </a:r>
          </a:p>
          <a:p>
            <a:endParaRPr lang="en-US"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Go Live was Feb 2016.</a:t>
            </a:r>
          </a:p>
          <a:p>
            <a:r>
              <a:rPr lang="en-CA" sz="1200" b="0" i="0" kern="1200" dirty="0">
                <a:solidFill>
                  <a:schemeClr val="tx1"/>
                </a:solidFill>
                <a:effectLst/>
                <a:latin typeface="+mn-lt"/>
                <a:ea typeface="+mn-ea"/>
                <a:cs typeface="+mn-cs"/>
              </a:rPr>
              <a:t>Many of the 300,000 public servants have been incorrectly paid. Some have received too little, some too much and some have received no pay at all…for MONTHS.</a:t>
            </a:r>
            <a:endParaRPr lang="en-US"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“you know your project is in trouble when … the Prime Minister has to address the issue”</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There were more than 1,000 bug reports by January 2017</a:t>
            </a:r>
            <a:endParaRPr lang="en-US" sz="1200" b="0" i="0" kern="1200" dirty="0">
              <a:solidFill>
                <a:schemeClr val="tx1"/>
              </a:solidFill>
              <a:effectLst/>
              <a:latin typeface="+mn-lt"/>
              <a:ea typeface="+mn-ea"/>
              <a:cs typeface="+mn-cs"/>
            </a:endParaRPr>
          </a:p>
          <a:p>
            <a:pPr fontAlgn="base"/>
            <a:r>
              <a:rPr lang="en-CA" sz="1200" b="0" i="0" kern="1200" dirty="0">
                <a:solidFill>
                  <a:schemeClr val="tx1"/>
                </a:solidFill>
                <a:effectLst/>
                <a:latin typeface="+mn-lt"/>
                <a:ea typeface="+mn-ea"/>
                <a:cs typeface="+mn-cs"/>
              </a:rPr>
              <a:t>shortly after launch, as many as 7,000 calls per day were received by a help desk sized for 2,200 calls per day. By July 2016, there were 82,000 outstanding cases of errors affecting 1/4 of all public servants. Nearly two years post-implementation, officials have had to expand their payroll support staff from 550 heads to more than 1,500 to cope. Ironically, an initial justification for the project was to save on these support staff.</a:t>
            </a:r>
          </a:p>
          <a:p>
            <a:pPr fontAlgn="base"/>
            <a:endParaRPr lang="en-CA" sz="1200" b="0" i="0" kern="1200" dirty="0">
              <a:solidFill>
                <a:schemeClr val="tx1"/>
              </a:solidFill>
              <a:effectLst/>
              <a:latin typeface="+mn-lt"/>
              <a:ea typeface="+mn-ea"/>
              <a:cs typeface="+mn-cs"/>
            </a:endParaRPr>
          </a:p>
          <a:p>
            <a:pPr fontAlgn="base"/>
            <a:r>
              <a:rPr lang="en-CA" sz="1200" b="1" i="0" kern="1200" dirty="0">
                <a:solidFill>
                  <a:schemeClr val="tx1"/>
                </a:solidFill>
                <a:effectLst/>
                <a:latin typeface="+mn-lt"/>
                <a:ea typeface="+mn-ea"/>
                <a:cs typeface="+mn-cs"/>
              </a:rPr>
              <a:t>Contributing factors as reported in the press:</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Failure to provide users with adequate training . Failure to cleanse data prior to migration to the new system. Software quality issues. Failure to have sufficient resources on hand to address launch glitches and problems.</a:t>
            </a:r>
          </a:p>
          <a:p>
            <a:pPr fontAlgn="base"/>
            <a:r>
              <a:rPr lang="en-CA" sz="1200" b="0" i="0" kern="1200" dirty="0">
                <a:solidFill>
                  <a:schemeClr val="tx1"/>
                </a:solidFill>
                <a:effectLst/>
                <a:latin typeface="+mn-lt"/>
                <a:ea typeface="+mn-ea"/>
                <a:cs typeface="+mn-cs"/>
              </a:rPr>
              <a:t>IBM Canada has stated: "The vast majority of the issues in this implementation are process and data issues, not technical system issues."</a:t>
            </a:r>
          </a:p>
          <a:p>
            <a:pPr fontAlgn="base"/>
            <a:r>
              <a:rPr lang="en-US" sz="1200" b="0" i="0" kern="1200" dirty="0">
                <a:solidFill>
                  <a:schemeClr val="tx1"/>
                </a:solidFill>
                <a:effectLst/>
                <a:latin typeface="+mn-lt"/>
                <a:ea typeface="+mn-ea"/>
                <a:cs typeface="+mn-cs"/>
              </a:rPr>
              <a:t>T</a:t>
            </a:r>
            <a:r>
              <a:rPr lang="en-CA" sz="1200" b="0" i="0" kern="1200" dirty="0" err="1">
                <a:solidFill>
                  <a:schemeClr val="tx1"/>
                </a:solidFill>
                <a:effectLst/>
                <a:latin typeface="+mn-lt"/>
                <a:ea typeface="+mn-ea"/>
                <a:cs typeface="+mn-cs"/>
              </a:rPr>
              <a:t>hese</a:t>
            </a:r>
            <a:r>
              <a:rPr lang="en-CA" sz="1200" b="0" i="0" kern="1200" dirty="0">
                <a:solidFill>
                  <a:schemeClr val="tx1"/>
                </a:solidFill>
                <a:effectLst/>
                <a:latin typeface="+mn-lt"/>
                <a:ea typeface="+mn-ea"/>
                <a:cs typeface="+mn-cs"/>
              </a:rPr>
              <a:t> are all project management issues.</a:t>
            </a:r>
          </a:p>
          <a:p>
            <a:r>
              <a:rPr lang="en-US" dirty="0"/>
              <a:t>http://www.cbc.ca/news/canada/ottawa/phoenix-audit-missing-data-not-full-picture-1.4413112</a:t>
            </a:r>
          </a:p>
          <a:p>
            <a:r>
              <a:rPr lang="en-US" dirty="0"/>
              <a:t>https://www.theglobeandmail.com/news/politics/2018-federal-budget-highlights/article38116231/</a:t>
            </a:r>
          </a:p>
          <a:p>
            <a:r>
              <a:rPr lang="en-US" dirty="0"/>
              <a:t>http://www.cbc.ca/news/canada/ottawa/phoenix-eventually-replaced-federal-budget-2018-1.4554399</a:t>
            </a:r>
          </a:p>
          <a:p>
            <a:endParaRPr lang="en-CA" sz="1200" b="0" i="0" kern="1200" cap="all" dirty="0">
              <a:solidFill>
                <a:schemeClr val="tx1"/>
              </a:solidFill>
              <a:effectLst/>
              <a:latin typeface="+mn-lt"/>
              <a:ea typeface="+mn-ea"/>
              <a:cs typeface="+mn-cs"/>
            </a:endParaRPr>
          </a:p>
          <a:p>
            <a:r>
              <a:rPr lang="en-CA" sz="1200" b="0" i="0" kern="1200" cap="all" dirty="0">
                <a:solidFill>
                  <a:schemeClr val="tx1"/>
                </a:solidFill>
                <a:effectLst/>
                <a:latin typeface="+mn-lt"/>
                <a:ea typeface="+mn-ea"/>
                <a:cs typeface="+mn-cs"/>
              </a:rPr>
              <a:t>PHOENIX PAY SYSTEM</a:t>
            </a:r>
          </a:p>
          <a:p>
            <a:r>
              <a:rPr lang="en-CA" sz="1200" b="0" i="0" kern="1200" dirty="0">
                <a:solidFill>
                  <a:schemeClr val="tx1"/>
                </a:solidFill>
                <a:effectLst/>
                <a:latin typeface="+mn-lt"/>
                <a:ea typeface="+mn-ea"/>
                <a:cs typeface="+mn-cs"/>
              </a:rPr>
              <a:t>The federal government announced in the 2018 budget that it will eventually move away from its problem-plagued Phoenix pay system - which has overpaid, underpaid or completely failed to pay tens of thousands of public servants - and invest $16-million over two years to develop a new pay system.</a:t>
            </a:r>
          </a:p>
          <a:p>
            <a:r>
              <a:rPr lang="en-CA" sz="1200" b="0" i="0" kern="1200" dirty="0">
                <a:solidFill>
                  <a:schemeClr val="tx1"/>
                </a:solidFill>
                <a:effectLst/>
                <a:latin typeface="+mn-lt"/>
                <a:ea typeface="+mn-ea"/>
                <a:cs typeface="+mn-cs"/>
              </a:rPr>
              <a:t>In the meantime, Ottawa is planning to continue to invest in Phoenix for years to come. The budget proposes the government invest $431.4-million over six years to deal with ongoing issues. The money will help hire more staff at the Phoenix pay centre in </a:t>
            </a:r>
            <a:r>
              <a:rPr lang="en-CA" sz="1200" b="0" i="0" kern="1200" dirty="0" err="1">
                <a:solidFill>
                  <a:schemeClr val="tx1"/>
                </a:solidFill>
                <a:effectLst/>
                <a:latin typeface="+mn-lt"/>
                <a:ea typeface="+mn-ea"/>
                <a:cs typeface="+mn-cs"/>
              </a:rPr>
              <a:t>Miramichi</a:t>
            </a:r>
            <a:r>
              <a:rPr lang="en-CA" sz="1200" b="0" i="0" kern="1200" dirty="0">
                <a:solidFill>
                  <a:schemeClr val="tx1"/>
                </a:solidFill>
                <a:effectLst/>
                <a:latin typeface="+mn-lt"/>
                <a:ea typeface="+mn-ea"/>
                <a:cs typeface="+mn-cs"/>
              </a:rPr>
              <a:t>, N.B., and satellite offices across Canada, as well as additional payroll support staff in government departments.</a:t>
            </a:r>
          </a:p>
          <a:p>
            <a:endParaRPr lang="en-US" dirty="0"/>
          </a:p>
          <a:p>
            <a:r>
              <a:rPr lang="en-US" dirty="0"/>
              <a:t>http://brookfieldinstitute.ca/2017/03/22/10-things-canadas-innovators-entrepreneurs-should-know-budget/</a:t>
            </a:r>
          </a:p>
          <a:p>
            <a:r>
              <a:rPr lang="en-US" dirty="0"/>
              <a:t>http://business.financialpost.com/fp-tech-desk/federal-budget-2017-ottawa-aims-to-make-canada-digital-leader-with-ai-strategy-support-for-fintech-entrepreneurs</a:t>
            </a:r>
          </a:p>
          <a:p>
            <a:r>
              <a:rPr lang="en-US" dirty="0"/>
              <a:t>http://www.theglobeandmail.com/report-on-business/rob-commentary/its-time-for-canada-to-invest-in-developing-artificial-intelligence/article34429736/</a:t>
            </a:r>
          </a:p>
          <a:p>
            <a:r>
              <a:rPr lang="en-CA" dirty="0"/>
              <a:t>https://ipolitics.ca/2017/03/22/budget-outlines-plan-to-curb-canadas-innovation-headache/</a:t>
            </a:r>
          </a:p>
          <a:p>
            <a:r>
              <a:rPr lang="en-CA" dirty="0"/>
              <a:t>https://www.cbc.ca/news/canada/ottawa/phoenix-cost-more-than-one-billion-dollars-1.4594115</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E49CAB-11E7-4E46-B3A8-B9759289B5B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490715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Worldwide IT spending is projected to total $3.5 trillion in 2017, a 2.7 percent increase from 2016, according to Gartner, Inc. The worldwide IT services market is forecast to grow 4.2 percent in 2017. Buyer investments in digital business, intelligent automation, and services optimization and innovation continue to drive growth in the market. http://www.gartner.com/newsroom/id/3568917</a:t>
            </a:r>
            <a:endParaRPr lang="en-US" dirty="0"/>
          </a:p>
          <a:p>
            <a:endParaRPr lang="en-CA" dirty="0"/>
          </a:p>
          <a:p>
            <a:r>
              <a:rPr lang="en-CA" dirty="0"/>
              <a:t>The largest region for total IT spend in 2017 remains North America, with USD$1.19 trillion. However, the fastest-growing region is emerging Asia/Pacific, with 2017 constant-currency growth of 5.9% (revised up 0.4% from the 3Q16 update). The next-best region for growth is sub-Saharan Africa, with 2017 constant-currency growth of 5.2%, up 0.5% from 3Q16. </a:t>
            </a:r>
          </a:p>
          <a:p>
            <a:endParaRPr lang="en-US" dirty="0"/>
          </a:p>
          <a:p>
            <a:r>
              <a:rPr lang="en-CA" b="1" dirty="0"/>
              <a:t>USD$3.464 trillion world-wide spending USD$900B in IT Services and USD$333B in Enterprise Software. Those last two areas are us in CPD/CPA. They are also the areas showing the strongest growth in the last few years historically and projected.</a:t>
            </a:r>
          </a:p>
          <a:p>
            <a:endParaRPr lang="en-US" b="1" dirty="0"/>
          </a:p>
          <a:p>
            <a:r>
              <a:rPr lang="en-US" b="1" dirty="0"/>
              <a:t>S</a:t>
            </a:r>
            <a:r>
              <a:rPr lang="en-CA" b="1" dirty="0" err="1"/>
              <a:t>eneca</a:t>
            </a:r>
            <a:r>
              <a:rPr lang="en-CA" b="1" dirty="0"/>
              <a:t> Library has access to the Gartner database. http://library.senecacollege.ca/res/Gartner.html </a:t>
            </a:r>
          </a:p>
          <a:p>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had better know what we are doing. “</a:t>
            </a:r>
            <a:r>
              <a:rPr lang="en-CA" sz="1200" b="0" i="0" kern="1200" dirty="0">
                <a:solidFill>
                  <a:schemeClr val="tx1"/>
                </a:solidFill>
                <a:effectLst/>
                <a:latin typeface="+mn-lt"/>
                <a:ea typeface="+mn-ea"/>
                <a:cs typeface="+mn-cs"/>
              </a:rPr>
              <a:t>good IT is expensive and bad IT is even more expensive”</a:t>
            </a:r>
            <a:endParaRPr lang="en-US" dirty="0"/>
          </a:p>
          <a:p>
            <a:r>
              <a:rPr lang="en-CA" dirty="0"/>
              <a:t>http://calleam.com/WTPF/?tag=examples-of-failed-projects</a:t>
            </a:r>
          </a:p>
          <a:p>
            <a:r>
              <a:rPr lang="en-CA" dirty="0"/>
              <a:t>http://calleam.com/WTPF/?p=8336</a:t>
            </a:r>
          </a:p>
          <a:p>
            <a:r>
              <a:rPr lang="en-CA" dirty="0"/>
              <a:t>http://www.cbc.ca/news/canada/ottawa/phoenix-payroll-problems-ibm-1.3770947</a:t>
            </a:r>
          </a:p>
          <a:p>
            <a:r>
              <a:rPr lang="en-CA" sz="1200" b="0" i="0" kern="1200" dirty="0" err="1">
                <a:solidFill>
                  <a:schemeClr val="tx1"/>
                </a:solidFill>
                <a:effectLst/>
                <a:latin typeface="+mn-lt"/>
                <a:ea typeface="+mn-ea"/>
                <a:cs typeface="+mn-cs"/>
              </a:rPr>
              <a:t>Cdn</a:t>
            </a:r>
            <a:r>
              <a:rPr lang="en-CA" sz="1200" b="0" i="0" kern="1200" dirty="0">
                <a:solidFill>
                  <a:schemeClr val="tx1"/>
                </a:solidFill>
                <a:effectLst/>
                <a:latin typeface="+mn-lt"/>
                <a:ea typeface="+mn-ea"/>
                <a:cs typeface="+mn-cs"/>
              </a:rPr>
              <a:t> Federal Gov’t Phoenix payroll system </a:t>
            </a:r>
            <a:endParaRPr lang="en-US" dirty="0"/>
          </a:p>
        </p:txBody>
      </p:sp>
      <p:sp>
        <p:nvSpPr>
          <p:cNvPr id="4" name="Slide Number Placeholder 3"/>
          <p:cNvSpPr>
            <a:spLocks noGrp="1"/>
          </p:cNvSpPr>
          <p:nvPr>
            <p:ph type="sldNum" sz="quarter" idx="10"/>
          </p:nvPr>
        </p:nvSpPr>
        <p:spPr/>
        <p:txBody>
          <a:bodyPr/>
          <a:lstStyle/>
          <a:p>
            <a:fld id="{6CE49CAB-11E7-4E46-B3A8-B9759289B5BF}" type="slidenum">
              <a:rPr lang="en-US" smtClean="0"/>
              <a:t>11</a:t>
            </a:fld>
            <a:endParaRPr lang="en-US"/>
          </a:p>
        </p:txBody>
      </p:sp>
    </p:spTree>
    <p:extLst>
      <p:ext uri="{BB962C8B-B14F-4D97-AF65-F5344CB8AC3E}">
        <p14:creationId xmlns:p14="http://schemas.microsoft.com/office/powerpoint/2010/main" val="2262683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12</a:t>
            </a:fld>
            <a:endParaRPr lang="en-US"/>
          </a:p>
        </p:txBody>
      </p:sp>
    </p:spTree>
    <p:extLst>
      <p:ext uri="{BB962C8B-B14F-4D97-AF65-F5344CB8AC3E}">
        <p14:creationId xmlns:p14="http://schemas.microsoft.com/office/powerpoint/2010/main" val="42175186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E49CAB-11E7-4E46-B3A8-B9759289B5BF}" type="slidenum">
              <a:rPr lang="en-US" smtClean="0"/>
              <a:t>13</a:t>
            </a:fld>
            <a:endParaRPr lang="en-US"/>
          </a:p>
        </p:txBody>
      </p:sp>
    </p:spTree>
    <p:extLst>
      <p:ext uri="{BB962C8B-B14F-4D97-AF65-F5344CB8AC3E}">
        <p14:creationId xmlns:p14="http://schemas.microsoft.com/office/powerpoint/2010/main" val="263930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75% of all software development dollars are spent maintaining existing programs</a:t>
            </a:r>
            <a:r>
              <a:rPr lang="en-US" dirty="0"/>
              <a:t>: adding function, changing processes—both technical and business side, and a little bit on fixing bugs.</a:t>
            </a:r>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14</a:t>
            </a:fld>
            <a:endParaRPr lang="en-US"/>
          </a:p>
        </p:txBody>
      </p:sp>
    </p:spTree>
    <p:extLst>
      <p:ext uri="{BB962C8B-B14F-4D97-AF65-F5344CB8AC3E}">
        <p14:creationId xmlns:p14="http://schemas.microsoft.com/office/powerpoint/2010/main" val="2347328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Why are there project managers? Because things go wrong.</a:t>
            </a: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It is easy to bring any project in successfully without regard to one side of the triangle.</a:t>
            </a:r>
          </a:p>
          <a:p>
            <a:r>
              <a:rPr lang="en-US" dirty="0"/>
              <a:t>On time (budgeted work hours and scheduled calendar delivery) &amp; on budget (cost &amp; resources) is easy without regard to Scope &amp; Quality (it may or may be complete, it may or may not work).</a:t>
            </a:r>
          </a:p>
          <a:p>
            <a:r>
              <a:rPr lang="en-US" dirty="0"/>
              <a:t>Increased Scope (called Scope Creep or Feature Creep) can be handled with either unlimited resources or unlimited time.</a:t>
            </a:r>
          </a:p>
          <a:p>
            <a:r>
              <a:rPr lang="en-US" dirty="0"/>
              <a:t>Budget cuts are handled with more time or less scope.</a:t>
            </a:r>
          </a:p>
          <a:p>
            <a:r>
              <a:rPr lang="en-US" dirty="0"/>
              <a:t>Accelerated schedules are handled with more resource (usually known as evenings and weekends) or less scope (usually unknown as in “What do you mean less scope? We have to have it all and more!”).</a:t>
            </a:r>
          </a:p>
          <a:p>
            <a:endParaRPr lang="en-US" dirty="0"/>
          </a:p>
          <a:p>
            <a:r>
              <a:rPr lang="en-US" dirty="0"/>
              <a:t>Project Managers exist to solve problems. If everything went according to that careful plan, they would be called Project Planners. Project Managers have jobs because things go wrong and the future cannot be predicted with great accuracy. </a:t>
            </a:r>
          </a:p>
          <a:p>
            <a:endParaRPr lang="en-CA" dirty="0"/>
          </a:p>
          <a:p>
            <a:r>
              <a:rPr lang="en-US" dirty="0"/>
              <a:t>Brook’s Law </a:t>
            </a:r>
            <a:r>
              <a:rPr lang="en-CA" sz="1200" b="0" i="0" kern="1200" dirty="0">
                <a:solidFill>
                  <a:schemeClr val="tx1"/>
                </a:solidFill>
                <a:effectLst/>
                <a:latin typeface="+mn-lt"/>
                <a:ea typeface="+mn-ea"/>
                <a:cs typeface="+mn-cs"/>
              </a:rPr>
              <a:t>was coined by Fred </a:t>
            </a:r>
            <a:r>
              <a:rPr lang="en-CA" sz="1200" b="1" i="0" kern="1200" dirty="0">
                <a:solidFill>
                  <a:schemeClr val="tx1"/>
                </a:solidFill>
                <a:effectLst/>
                <a:latin typeface="+mn-lt"/>
                <a:ea typeface="+mn-ea"/>
                <a:cs typeface="+mn-cs"/>
              </a:rPr>
              <a:t>Brooks</a:t>
            </a:r>
            <a:r>
              <a:rPr lang="en-CA" sz="1200" b="0" i="0" kern="1200" dirty="0">
                <a:solidFill>
                  <a:schemeClr val="tx1"/>
                </a:solidFill>
                <a:effectLst/>
                <a:latin typeface="+mn-lt"/>
                <a:ea typeface="+mn-ea"/>
                <a:cs typeface="+mn-cs"/>
              </a:rPr>
              <a:t> in his 1975 book The Mythical Man-Month. A copy is in the Seneca library.</a:t>
            </a:r>
            <a:endParaRPr lang="en-US" dirty="0"/>
          </a:p>
          <a:p>
            <a:r>
              <a:rPr lang="en-CA" sz="1200" b="0" i="0" kern="1200" dirty="0">
                <a:solidFill>
                  <a:schemeClr val="tx1"/>
                </a:solidFill>
                <a:effectLst/>
                <a:latin typeface="+mn-lt"/>
                <a:ea typeface="+mn-ea"/>
                <a:cs typeface="+mn-cs"/>
              </a:rPr>
              <a:t>The law: "</a:t>
            </a:r>
            <a:r>
              <a:rPr lang="en-CA" sz="1200" b="1" i="0" kern="1200" dirty="0">
                <a:solidFill>
                  <a:schemeClr val="tx1"/>
                </a:solidFill>
                <a:effectLst/>
                <a:latin typeface="+mn-lt"/>
                <a:ea typeface="+mn-ea"/>
                <a:cs typeface="+mn-cs"/>
              </a:rPr>
              <a:t>adding manpower to a late</a:t>
            </a:r>
            <a:r>
              <a:rPr lang="en-CA" sz="1200" b="0" i="0" kern="1200" dirty="0">
                <a:solidFill>
                  <a:schemeClr val="tx1"/>
                </a:solidFill>
                <a:effectLst/>
                <a:latin typeface="+mn-lt"/>
                <a:ea typeface="+mn-ea"/>
                <a:cs typeface="+mn-cs"/>
              </a:rPr>
              <a:t> software </a:t>
            </a:r>
            <a:r>
              <a:rPr lang="en-CA" sz="1200" b="1" i="0" kern="1200" dirty="0">
                <a:solidFill>
                  <a:schemeClr val="tx1"/>
                </a:solidFill>
                <a:effectLst/>
                <a:latin typeface="+mn-lt"/>
                <a:ea typeface="+mn-ea"/>
                <a:cs typeface="+mn-cs"/>
              </a:rPr>
              <a:t>project makes</a:t>
            </a:r>
            <a:r>
              <a:rPr lang="en-CA" sz="1200" b="0" i="0" kern="1200" dirty="0">
                <a:solidFill>
                  <a:schemeClr val="tx1"/>
                </a:solidFill>
                <a:effectLst/>
                <a:latin typeface="+mn-lt"/>
                <a:ea typeface="+mn-ea"/>
                <a:cs typeface="+mn-cs"/>
              </a:rPr>
              <a:t> it later". </a:t>
            </a:r>
          </a:p>
          <a:p>
            <a:pPr marL="171450" indent="-171450">
              <a:buFont typeface="Arial" panose="020B0604020202020204" pitchFamily="34" charset="0"/>
              <a:buChar char="•"/>
            </a:pPr>
            <a:r>
              <a:rPr lang="en-CA" sz="1200" b="0" i="0" kern="1200" dirty="0">
                <a:solidFill>
                  <a:schemeClr val="tx1"/>
                </a:solidFill>
                <a:effectLst/>
                <a:latin typeface="+mn-lt"/>
                <a:ea typeface="+mn-ea"/>
                <a:cs typeface="+mn-cs"/>
              </a:rPr>
              <a:t>Ramp up time. Bring a new person up to speed slows down the others.</a:t>
            </a:r>
          </a:p>
          <a:p>
            <a:pPr marL="171450" indent="-171450">
              <a:buFont typeface="Arial" panose="020B0604020202020204" pitchFamily="34" charset="0"/>
              <a:buChar char="•"/>
            </a:pPr>
            <a:r>
              <a:rPr lang="en-CA" sz="1200" b="0" i="0" kern="1200" dirty="0">
                <a:solidFill>
                  <a:schemeClr val="tx1"/>
                </a:solidFill>
                <a:effectLst/>
                <a:latin typeface="+mn-lt"/>
                <a:ea typeface="+mn-ea"/>
                <a:cs typeface="+mn-cs"/>
              </a:rPr>
              <a:t>Communication is an n-squared problem. Adding people, adds </a:t>
            </a:r>
            <a:r>
              <a:rPr lang="en-CA" sz="1200" b="0" i="0" kern="1200" dirty="0" err="1">
                <a:solidFill>
                  <a:schemeClr val="tx1"/>
                </a:solidFill>
                <a:effectLst/>
                <a:latin typeface="+mn-lt"/>
                <a:ea typeface="+mn-ea"/>
                <a:cs typeface="+mn-cs"/>
              </a:rPr>
              <a:t>comm</a:t>
            </a:r>
            <a:r>
              <a:rPr lang="en-CA" sz="1200" b="0" i="0" kern="1200" dirty="0">
                <a:solidFill>
                  <a:schemeClr val="tx1"/>
                </a:solidFill>
                <a:effectLst/>
                <a:latin typeface="+mn-lt"/>
                <a:ea typeface="+mn-ea"/>
                <a:cs typeface="+mn-cs"/>
              </a:rPr>
              <a:t> channels between other people &amp; groups.</a:t>
            </a:r>
          </a:p>
          <a:p>
            <a:pPr marL="171450" indent="-171450">
              <a:buFont typeface="Arial" panose="020B0604020202020204" pitchFamily="34" charset="0"/>
              <a:buChar char="•"/>
            </a:pPr>
            <a:r>
              <a:rPr lang="en-CA" sz="1200" b="0" i="0" kern="1200" dirty="0">
                <a:solidFill>
                  <a:schemeClr val="tx1"/>
                </a:solidFill>
                <a:effectLst/>
                <a:latin typeface="+mn-lt"/>
                <a:ea typeface="+mn-ea"/>
                <a:cs typeface="+mn-cs"/>
              </a:rPr>
              <a:t>Limited divisibility of tasks: Why can’t you just get 9 women and make a baby in one month?</a:t>
            </a:r>
          </a:p>
          <a:p>
            <a:pPr marL="0" indent="0">
              <a:buFont typeface="Arial" panose="020B0604020202020204" pitchFamily="34" charset="0"/>
              <a:buNone/>
            </a:pPr>
            <a:endParaRPr lang="en-US" sz="1200" b="0" i="0" kern="1200" dirty="0">
              <a:solidFill>
                <a:schemeClr val="tx1"/>
              </a:solidFill>
              <a:effectLst/>
              <a:latin typeface="+mn-lt"/>
              <a:ea typeface="+mn-ea"/>
              <a:cs typeface="+mn-cs"/>
            </a:endParaRPr>
          </a:p>
          <a:p>
            <a:r>
              <a:rPr lang="en-CA" sz="1200" b="1" i="0" kern="1200" dirty="0">
                <a:solidFill>
                  <a:schemeClr val="tx1"/>
                </a:solidFill>
                <a:effectLst/>
                <a:latin typeface="+mn-lt"/>
                <a:ea typeface="+mn-ea"/>
                <a:cs typeface="+mn-cs"/>
              </a:rPr>
              <a:t>Google: Project Management Triangle</a:t>
            </a:r>
            <a:r>
              <a:rPr lang="en-CA" sz="1200" b="0" i="0" kern="1200" dirty="0">
                <a:solidFill>
                  <a:schemeClr val="tx1"/>
                </a:solidFill>
                <a:effectLst/>
                <a:latin typeface="+mn-lt"/>
                <a:ea typeface="+mn-ea"/>
                <a:cs typeface="+mn-cs"/>
              </a:rPr>
              <a:t> (called also </a:t>
            </a:r>
            <a:r>
              <a:rPr lang="en-CA" sz="1200" b="0" i="1" kern="1200" dirty="0">
                <a:solidFill>
                  <a:schemeClr val="tx1"/>
                </a:solidFill>
                <a:effectLst/>
                <a:latin typeface="+mn-lt"/>
                <a:ea typeface="+mn-ea"/>
                <a:cs typeface="+mn-cs"/>
              </a:rPr>
              <a:t>Triple Constraint</a:t>
            </a:r>
            <a:r>
              <a:rPr lang="en-CA" sz="1200" b="0" i="0" kern="1200" dirty="0">
                <a:solidFill>
                  <a:schemeClr val="tx1"/>
                </a:solidFill>
                <a:effectLst/>
                <a:latin typeface="+mn-lt"/>
                <a:ea typeface="+mn-ea"/>
                <a:cs typeface="+mn-cs"/>
              </a:rPr>
              <a:t> or the </a:t>
            </a:r>
            <a:r>
              <a:rPr lang="en-CA" sz="1200" b="0" i="1" kern="1200" dirty="0">
                <a:solidFill>
                  <a:schemeClr val="tx1"/>
                </a:solidFill>
                <a:effectLst/>
                <a:latin typeface="+mn-lt"/>
                <a:ea typeface="+mn-ea"/>
                <a:cs typeface="+mn-cs"/>
              </a:rPr>
              <a:t>Iron Triangle</a:t>
            </a:r>
            <a:r>
              <a:rPr lang="en-CA" sz="1200" b="0" i="0" kern="1200" dirty="0">
                <a:solidFill>
                  <a:schemeClr val="tx1"/>
                </a:solidFill>
                <a:effectLst/>
                <a:latin typeface="+mn-lt"/>
                <a:ea typeface="+mn-ea"/>
                <a:cs typeface="+mn-cs"/>
              </a:rPr>
              <a:t>) </a:t>
            </a:r>
          </a:p>
          <a:p>
            <a:pPr marL="0" indent="0">
              <a:buFont typeface="Arial" panose="020B0604020202020204" pitchFamily="34" charset="0"/>
              <a:buNone/>
            </a:pPr>
            <a:r>
              <a:rPr lang="en-US" sz="1200" b="0" i="0" kern="1200" dirty="0">
                <a:solidFill>
                  <a:schemeClr val="tx1"/>
                </a:solidFill>
                <a:effectLst/>
                <a:latin typeface="+mn-lt"/>
                <a:ea typeface="+mn-ea"/>
                <a:cs typeface="+mn-cs"/>
              </a:rPr>
              <a:t>G</a:t>
            </a:r>
            <a:r>
              <a:rPr lang="en-CA" sz="1200" b="0" i="0" kern="1200" dirty="0" err="1">
                <a:solidFill>
                  <a:schemeClr val="tx1"/>
                </a:solidFill>
                <a:effectLst/>
                <a:latin typeface="+mn-lt"/>
                <a:ea typeface="+mn-ea"/>
                <a:cs typeface="+mn-cs"/>
              </a:rPr>
              <a:t>oogle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dilbert</a:t>
            </a:r>
            <a:r>
              <a:rPr lang="en-CA" sz="1200" b="0" i="0" kern="1200" dirty="0">
                <a:solidFill>
                  <a:schemeClr val="tx1"/>
                </a:solidFill>
                <a:effectLst/>
                <a:latin typeface="+mn-lt"/>
                <a:ea typeface="+mn-ea"/>
                <a:cs typeface="+mn-cs"/>
              </a:rPr>
              <a:t> project management</a:t>
            </a:r>
          </a:p>
          <a:p>
            <a:r>
              <a:rPr lang="en-US" dirty="0"/>
              <a:t>http://dilbert.com/search_results?terms=project</a:t>
            </a:r>
          </a:p>
          <a:p>
            <a:r>
              <a:rPr lang="en-US" dirty="0"/>
              <a:t>http://dilbert.com/search_results?terms=project+management</a:t>
            </a:r>
          </a:p>
          <a:p>
            <a:r>
              <a:rPr lang="en-US" dirty="0"/>
              <a:t>http://dilbert.com/search_results?terms=Future</a:t>
            </a:r>
          </a:p>
          <a:p>
            <a:r>
              <a:rPr lang="en-US" dirty="0"/>
              <a:t>http://dilbert.com/search_results?terms=scope</a:t>
            </a:r>
          </a:p>
          <a:p>
            <a:r>
              <a:rPr lang="en-US" dirty="0"/>
              <a:t>http://dilbert.com/search_results?page=2&amp;terms=schedule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http://dilbert.com/search_results?terms=add+people</a:t>
            </a:r>
          </a:p>
          <a:p>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Image from https://programsuccess.wordpress.com/2011/05/02/scope-time-and-cost-managing-the-triple-constraint/</a:t>
            </a:r>
          </a:p>
          <a:p>
            <a:pPr marL="0" indent="0">
              <a:buFont typeface="Arial" panose="020B0604020202020204" pitchFamily="34" charset="0"/>
              <a:buNone/>
            </a:pPr>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15</a:t>
            </a:fld>
            <a:endParaRPr lang="en-US"/>
          </a:p>
        </p:txBody>
      </p:sp>
    </p:spTree>
    <p:extLst>
      <p:ext uri="{BB962C8B-B14F-4D97-AF65-F5344CB8AC3E}">
        <p14:creationId xmlns:p14="http://schemas.microsoft.com/office/powerpoint/2010/main" val="713764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project manager knows a lot about one aspect of the project and at least a little about everything.</a:t>
            </a:r>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16</a:t>
            </a:fld>
            <a:endParaRPr lang="en-US"/>
          </a:p>
        </p:txBody>
      </p:sp>
    </p:spTree>
    <p:extLst>
      <p:ext uri="{BB962C8B-B14F-4D97-AF65-F5344CB8AC3E}">
        <p14:creationId xmlns:p14="http://schemas.microsoft.com/office/powerpoint/2010/main" val="14105165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Fast Cheap. Pick two.</a:t>
            </a:r>
          </a:p>
          <a:p>
            <a:r>
              <a:rPr lang="en-US" dirty="0"/>
              <a:t>Graphic from </a:t>
            </a:r>
            <a:r>
              <a:rPr lang="en-CA" sz="1200" b="0" i="0" kern="1200" dirty="0">
                <a:solidFill>
                  <a:schemeClr val="tx1"/>
                </a:solidFill>
                <a:effectLst/>
                <a:latin typeface="+mn-lt"/>
                <a:ea typeface="+mn-ea"/>
                <a:cs typeface="+mn-cs"/>
              </a:rPr>
              <a:t>www.colinharman.com</a:t>
            </a:r>
          </a:p>
          <a:p>
            <a:r>
              <a:rPr lang="en-US" sz="1200" b="0" i="0" kern="1200" dirty="0">
                <a:solidFill>
                  <a:schemeClr val="tx1"/>
                </a:solidFill>
                <a:effectLst/>
                <a:latin typeface="+mn-lt"/>
                <a:ea typeface="+mn-ea"/>
                <a:cs typeface="+mn-cs"/>
              </a:rPr>
              <a:t>A</a:t>
            </a:r>
            <a:r>
              <a:rPr lang="en-CA" sz="1200" b="0" i="0" kern="1200" dirty="0" err="1">
                <a:solidFill>
                  <a:schemeClr val="tx1"/>
                </a:solidFill>
                <a:effectLst/>
                <a:latin typeface="+mn-lt"/>
                <a:ea typeface="+mn-ea"/>
                <a:cs typeface="+mn-cs"/>
              </a:rPr>
              <a:t>nimated</a:t>
            </a:r>
            <a:r>
              <a:rPr lang="en-CA" sz="1200" b="0" i="0" kern="1200" dirty="0">
                <a:solidFill>
                  <a:schemeClr val="tx1"/>
                </a:solidFill>
                <a:effectLst/>
                <a:latin typeface="+mn-lt"/>
                <a:ea typeface="+mn-ea"/>
                <a:cs typeface="+mn-cs"/>
              </a:rPr>
              <a:t> gif from http://missingcloud.com/gif/GoodCheapFast_MissingCloud_.gif</a:t>
            </a:r>
            <a:endParaRPr lang="en-CA" dirty="0"/>
          </a:p>
          <a:p>
            <a:r>
              <a:rPr lang="en-CA" dirty="0"/>
              <a:t>https://www.business.com/articles/fast-good-cheap-pick-three/</a:t>
            </a:r>
          </a:p>
          <a:p>
            <a:r>
              <a:rPr lang="en-CA" dirty="0"/>
              <a:t>https://berkonomics.com/?p=2437</a:t>
            </a:r>
          </a:p>
          <a:p>
            <a:endParaRPr lang="en-US" dirty="0"/>
          </a:p>
          <a:p>
            <a:r>
              <a:rPr lang="en-US" dirty="0"/>
              <a:t>Good – Fast – Cheap  are similar to Scope – Time – Resources in the PM Triangle or triple constraint. All three are difficult to achieve.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t>
            </a:r>
            <a:r>
              <a:rPr lang="en-CA" dirty="0" err="1"/>
              <a:t>Ms</a:t>
            </a:r>
            <a:r>
              <a:rPr lang="en-CA" dirty="0"/>
              <a:t> have a problem: Computer hardware has steadily become better, faster, and cheaper for over 60 years. So have telecommunications. Compare your first PC with, if you are old enough, an analog modem card to the machine you have now with a built in 1Gb network port. </a:t>
            </a:r>
            <a:r>
              <a:rPr lang="en-CA" sz="1200" kern="1200" dirty="0">
                <a:solidFill>
                  <a:schemeClr val="tx1"/>
                </a:solidFill>
                <a:latin typeface="+mn-lt"/>
                <a:ea typeface="+mn-ea"/>
                <a:cs typeface="+mn-cs"/>
              </a:rPr>
              <a:t>Moore’s Law: computing power of Integrated Circuits doubles every ~18 months at no increase in cost per IC. </a:t>
            </a:r>
            <a:r>
              <a:rPr lang="en-CA" dirty="0"/>
              <a:t>In 1946 six brilliant young women programmed the first all-electronic, programmable computer, the ENIAC. </a:t>
            </a:r>
            <a:r>
              <a:rPr lang="en-CA" sz="1200" kern="1200" dirty="0">
                <a:solidFill>
                  <a:schemeClr val="tx1"/>
                </a:solidFill>
                <a:latin typeface="+mn-lt"/>
                <a:ea typeface="+mn-ea"/>
                <a:cs typeface="+mn-cs"/>
              </a:rPr>
              <a:t>The $1 of computational power available from Amazon Web Services today would have cost $1 trillion seventy years ago or ~$70 billion in 1946 dollars. The ENIAC project cost ~half a million dollars in 1946. </a:t>
            </a:r>
            <a:r>
              <a:rPr lang="en-CA" sz="1200" kern="1200" dirty="0">
                <a:solidFill>
                  <a:schemeClr val="tx1"/>
                </a:solidFill>
                <a:effectLst/>
                <a:latin typeface="+mn-lt"/>
                <a:ea typeface="+mn-ea"/>
                <a:cs typeface="+mn-cs"/>
              </a:rPr>
              <a:t>Today, ENIAC's same computational power is used in greeting cards that play you a tune. Imagine the reaction if Time magazine, in its cover story about the ENIAC, had predicted: seventy years in the future, millions of hand-held, self-powered ENIACs will be bought for a few dollars at the corner store, used for 30 seconds and thrown away. No one would have believed you. </a:t>
            </a:r>
            <a:endParaRPr lang="en-CA" sz="1200" kern="1200" dirty="0">
              <a:solidFill>
                <a:schemeClr val="tx1"/>
              </a:solidFill>
              <a:latin typeface="+mn-lt"/>
              <a:ea typeface="+mn-ea"/>
              <a:cs typeface="+mn-cs"/>
            </a:endParaRPr>
          </a:p>
          <a:p>
            <a:endParaRPr lang="en-US" dirty="0"/>
          </a:p>
          <a:p>
            <a:r>
              <a:rPr lang="en-CA" sz="1200" b="0" i="0" kern="1200" dirty="0">
                <a:solidFill>
                  <a:schemeClr val="tx1"/>
                </a:solidFill>
                <a:effectLst/>
                <a:latin typeface="+mn-lt"/>
                <a:ea typeface="+mn-ea"/>
                <a:cs typeface="+mn-cs"/>
              </a:rPr>
              <a:t>The ENIAC occupied 1,800 square feet and weighed more than 25 tons; it could execute 5,000 addition/multiplication instructions per second or 500 FLOPS or 0.0000005 GFLOPS</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The iPhone 6 is 123cm-square, weighs 4.55 ounces, and does 25 billion instructions per second. Or 6B FLOPS / 6GFLOPS. iPhone 7 runs &gt;250 GFLOPS</a:t>
            </a:r>
            <a:endParaRPr lang="en-US" dirty="0"/>
          </a:p>
          <a:p>
            <a:r>
              <a:rPr lang="en-CA" sz="1200" b="0" i="0" kern="1200" dirty="0">
                <a:solidFill>
                  <a:schemeClr val="tx1"/>
                </a:solidFill>
                <a:effectLst/>
                <a:latin typeface="+mn-lt"/>
                <a:ea typeface="+mn-ea"/>
                <a:cs typeface="+mn-cs"/>
              </a:rPr>
              <a:t>In 1946, ENIAC, the first (</a:t>
            </a:r>
            <a:r>
              <a:rPr lang="en-CA" sz="1200" b="0" i="0" kern="1200" dirty="0" err="1">
                <a:solidFill>
                  <a:schemeClr val="tx1"/>
                </a:solidFill>
                <a:effectLst/>
                <a:latin typeface="+mn-lt"/>
                <a:ea typeface="+mn-ea"/>
                <a:cs typeface="+mn-cs"/>
              </a:rPr>
              <a:t>nonsuper</a:t>
            </a:r>
            <a:r>
              <a:rPr lang="en-CA" sz="1200" b="0" i="0" kern="1200" dirty="0">
                <a:solidFill>
                  <a:schemeClr val="tx1"/>
                </a:solidFill>
                <a:effectLst/>
                <a:latin typeface="+mn-lt"/>
                <a:ea typeface="+mn-ea"/>
                <a:cs typeface="+mn-cs"/>
              </a:rPr>
              <a:t>) computer, processed about 500 FLOPS. Today’s supers crunch </a:t>
            </a:r>
            <a:r>
              <a:rPr lang="en-CA" sz="1200" b="0" i="0" kern="1200" dirty="0" err="1">
                <a:solidFill>
                  <a:schemeClr val="tx1"/>
                </a:solidFill>
                <a:effectLst/>
                <a:latin typeface="+mn-lt"/>
                <a:ea typeface="+mn-ea"/>
                <a:cs typeface="+mn-cs"/>
              </a:rPr>
              <a:t>petaFLOPS</a:t>
            </a:r>
            <a:r>
              <a:rPr lang="en-CA" sz="1200" b="0" i="0" kern="1200" dirty="0">
                <a:solidFill>
                  <a:schemeClr val="tx1"/>
                </a:solidFill>
                <a:effectLst/>
                <a:latin typeface="+mn-lt"/>
                <a:ea typeface="+mn-ea"/>
                <a:cs typeface="+mn-cs"/>
              </a:rPr>
              <a:t>—or 1,000 trillion.</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https://pages.experts-exchange.com/processing-power-compared</a:t>
            </a:r>
          </a:p>
          <a:p>
            <a:r>
              <a:rPr lang="en-CA" sz="1200" b="0" i="0" kern="1200" dirty="0">
                <a:solidFill>
                  <a:schemeClr val="tx1"/>
                </a:solidFill>
                <a:effectLst/>
                <a:latin typeface="+mn-lt"/>
                <a:ea typeface="+mn-ea"/>
                <a:cs typeface="+mn-cs"/>
              </a:rPr>
              <a:t>https://aiimpacts.org/trends-in-the-cost-of-computing/  (about 12 orders of magnitude difference between 1946 and 2007, i.e. a trillion)</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estimate FLOPS grow by an order of magnitude every 7.7 years or 1 FLOP in 1946 = 9.35B in 2018</a:t>
            </a:r>
          </a:p>
          <a:p>
            <a:r>
              <a:rPr lang="en-CA" sz="1200" b="0" i="0" kern="1200" dirty="0">
                <a:solidFill>
                  <a:schemeClr val="tx1"/>
                </a:solidFill>
                <a:effectLst/>
                <a:latin typeface="+mn-lt"/>
                <a:ea typeface="+mn-ea"/>
                <a:cs typeface="+mn-cs"/>
              </a:rPr>
              <a:t>http://blogs.luc.edu/itshelpdesk/2013/02/07/the-history-of-processing-power/</a:t>
            </a:r>
            <a:endParaRPr lang="en-US" dirty="0"/>
          </a:p>
          <a:p>
            <a:r>
              <a:rPr lang="en-US" dirty="0"/>
              <a:t>http://money.cnn.com/interactive/technology/computing-power-timeline/</a:t>
            </a:r>
          </a:p>
          <a:p>
            <a:r>
              <a:rPr lang="en-US" dirty="0"/>
              <a:t>https://www.popsci.com/supercomputers-then-and-now</a:t>
            </a:r>
            <a:br>
              <a:rPr lang="en-US" dirty="0"/>
            </a:br>
            <a:r>
              <a:rPr lang="en-US" dirty="0"/>
              <a:t>http://allthatsinteresting.com/first-computer</a:t>
            </a:r>
          </a:p>
          <a:p>
            <a:r>
              <a:rPr lang="en-US" dirty="0"/>
              <a:t>https://technical.ly/philly/2011/02/15/eniac-10-things-you-should-know-about-the-original-modern-super-computer-65-years-later/</a:t>
            </a:r>
            <a:br>
              <a:rPr lang="en-US" dirty="0"/>
            </a:br>
            <a:r>
              <a:rPr lang="en-US" dirty="0"/>
              <a:t>https://www.huffingtonpost.ca/entry/watson-scientific-computing-lab_n_2592670</a:t>
            </a:r>
          </a:p>
          <a:p>
            <a:endParaRPr lang="en-CA" dirty="0"/>
          </a:p>
          <a:p>
            <a:r>
              <a:rPr lang="en-CA" dirty="0"/>
              <a:t>Looking backward at hardware development sets expectations when looking forward to software development. But software does not obey Moore's Law. Software is made by people and people have not become many orders of magnitude faster, better, or cheaper in the last 7 decades. There is no economy of scale when creating software as there is when producing microchips. Yes, software tools are better now than the ones invented by those 6 women programmers (binary trees, sorting, breakpoints for debugging, and the foundational concepts for programming languages and compilers). But software cannot meet the same expectations clients have come to expect from their hardware. Microchips are made from silicon, software applications are made from ideas. </a:t>
            </a:r>
          </a:p>
          <a:p>
            <a:r>
              <a:rPr lang="en-CA" dirty="0"/>
              <a:t>https://ee.stanford.edu/~hellman/opinion/moore.html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T</a:t>
            </a:r>
            <a:r>
              <a:rPr lang="en-CA" sz="1200" b="1" kern="1200" dirty="0">
                <a:solidFill>
                  <a:schemeClr val="tx1"/>
                </a:solidFill>
                <a:effectLst/>
                <a:latin typeface="+mn-lt"/>
                <a:ea typeface="+mn-ea"/>
                <a:cs typeface="+mn-cs"/>
              </a:rPr>
              <a:t>here's much more about women in programming</a:t>
            </a:r>
            <a:r>
              <a:rPr lang="en-CA" sz="1200" kern="1200" dirty="0">
                <a:solidFill>
                  <a:schemeClr val="tx1"/>
                </a:solidFill>
                <a:effectLst/>
                <a:latin typeface="+mn-lt"/>
                <a:ea typeface="+mn-ea"/>
                <a:cs typeface="+mn-cs"/>
              </a:rPr>
              <a:t>, see https://vimeo.com/107667129 and http://eniacprogrammers.org/</a:t>
            </a:r>
          </a:p>
          <a:p>
            <a:r>
              <a:rPr lang="en-US" sz="1200" kern="1200" dirty="0">
                <a:solidFill>
                  <a:schemeClr val="tx1"/>
                </a:solidFill>
                <a:effectLst/>
                <a:latin typeface="+mn-lt"/>
                <a:ea typeface="+mn-ea"/>
                <a:cs typeface="+mn-cs"/>
              </a:rPr>
              <a:t>https://en.wikipedia.org/wiki/ENIAC and https://en.wikipedia.org/wiki/Betty_Holberton</a:t>
            </a:r>
          </a:p>
          <a:p>
            <a:r>
              <a:rPr lang="en-US" sz="1200" kern="1200" dirty="0">
                <a:solidFill>
                  <a:schemeClr val="tx1"/>
                </a:solidFill>
                <a:effectLst/>
                <a:latin typeface="+mn-lt"/>
                <a:ea typeface="+mn-ea"/>
                <a:cs typeface="+mn-cs"/>
              </a:rPr>
              <a:t>http://www.nytimes.com/2001/12/17/business/frances-e-holberton-84-early-computer-programmer.html</a:t>
            </a:r>
          </a:p>
          <a:p>
            <a:r>
              <a:rPr lang="en-US" sz="1200" kern="1200" dirty="0">
                <a:solidFill>
                  <a:schemeClr val="tx1"/>
                </a:solidFill>
                <a:effectLst/>
                <a:latin typeface="+mn-lt"/>
                <a:ea typeface="+mn-ea"/>
                <a:cs typeface="+mn-cs"/>
              </a:rPr>
              <a:t>http://fortune.com/2014/09/18/walter-isaacson-the-women-of-eniac/</a:t>
            </a:r>
          </a:p>
          <a:p>
            <a:r>
              <a:rPr lang="en-US" sz="1200" kern="1200" dirty="0">
                <a:solidFill>
                  <a:schemeClr val="tx1"/>
                </a:solidFill>
                <a:effectLst/>
                <a:latin typeface="+mn-lt"/>
                <a:ea typeface="+mn-ea"/>
                <a:cs typeface="+mn-cs"/>
              </a:rPr>
              <a:t>https://iq.intel.com/how-female-eniac-programmers-pioneered-the-software-industry/</a:t>
            </a:r>
          </a:p>
          <a:p>
            <a:r>
              <a:rPr lang="en-US" sz="1200" kern="1200" dirty="0">
                <a:solidFill>
                  <a:schemeClr val="tx1"/>
                </a:solidFill>
                <a:effectLst/>
                <a:latin typeface="+mn-lt"/>
                <a:ea typeface="+mn-ea"/>
                <a:cs typeface="+mn-cs"/>
              </a:rPr>
              <a:t>http://hopl.info/showlanguage.prx?exp=5442</a:t>
            </a:r>
          </a:p>
          <a:p>
            <a:r>
              <a:rPr lang="en-US" sz="1200" kern="1200" dirty="0">
                <a:solidFill>
                  <a:schemeClr val="tx1"/>
                </a:solidFill>
                <a:effectLst/>
                <a:latin typeface="+mn-lt"/>
                <a:ea typeface="+mn-ea"/>
                <a:cs typeface="+mn-cs"/>
              </a:rPr>
              <a:t>http://www.cbi.umn.edu/iterations/norberg.pdf</a:t>
            </a: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17</a:t>
            </a:fld>
            <a:endParaRPr lang="en-US"/>
          </a:p>
        </p:txBody>
      </p:sp>
    </p:spTree>
    <p:extLst>
      <p:ext uri="{BB962C8B-B14F-4D97-AF65-F5344CB8AC3E}">
        <p14:creationId xmlns:p14="http://schemas.microsoft.com/office/powerpoint/2010/main" val="777504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processes can occur multiple times within a project: at each major phase/stage or sub-project</a:t>
            </a:r>
          </a:p>
          <a:p>
            <a:pPr>
              <a:spcBef>
                <a:spcPts val="0"/>
              </a:spcBef>
              <a:spcAft>
                <a:spcPts val="600"/>
              </a:spcAft>
            </a:pPr>
            <a:r>
              <a:rPr lang="en-US" altLang="en-US" sz="1800" b="1" dirty="0"/>
              <a:t>Initiation</a:t>
            </a:r>
          </a:p>
          <a:p>
            <a:pPr>
              <a:spcBef>
                <a:spcPts val="0"/>
              </a:spcBef>
              <a:spcAft>
                <a:spcPts val="600"/>
              </a:spcAft>
            </a:pPr>
            <a:r>
              <a:rPr lang="en-US" altLang="en-US" sz="1600" dirty="0">
                <a:solidFill>
                  <a:schemeClr val="tx2"/>
                </a:solidFill>
              </a:rPr>
              <a:t>Project Level: </a:t>
            </a:r>
          </a:p>
          <a:p>
            <a:pPr marL="285750" indent="-285750">
              <a:spcBef>
                <a:spcPts val="0"/>
              </a:spcBef>
              <a:spcAft>
                <a:spcPts val="600"/>
              </a:spcAft>
              <a:buFont typeface="Arial" panose="020B0604020202020204" pitchFamily="34" charset="0"/>
              <a:buChar char="•"/>
            </a:pPr>
            <a:r>
              <a:rPr lang="en-US" altLang="en-US" sz="1600" dirty="0">
                <a:solidFill>
                  <a:schemeClr val="tx2"/>
                </a:solidFill>
              </a:rPr>
              <a:t>Sponsor defines project objectives, agrees to scope, and grants authority to the project manager</a:t>
            </a:r>
            <a:r>
              <a:rPr lang="en-US" altLang="en-US" sz="1600" dirty="0">
                <a:solidFill>
                  <a:srgbClr val="0070C0"/>
                </a:solidFill>
              </a:rPr>
              <a:t>.</a:t>
            </a:r>
            <a:r>
              <a:rPr lang="en-US" altLang="en-US" sz="1600" dirty="0"/>
              <a:t> </a:t>
            </a:r>
          </a:p>
          <a:p>
            <a:pPr marL="285750" indent="-285750">
              <a:spcBef>
                <a:spcPts val="0"/>
              </a:spcBef>
              <a:spcAft>
                <a:spcPts val="600"/>
              </a:spcAft>
              <a:buFont typeface="Arial" panose="020B0604020202020204" pitchFamily="34" charset="0"/>
              <a:buChar char="•"/>
            </a:pPr>
            <a:r>
              <a:rPr lang="en-US" sz="1600" dirty="0"/>
              <a:t>The sponsor is the client, customer, senior management of the company.</a:t>
            </a:r>
          </a:p>
          <a:p>
            <a:pPr>
              <a:spcBef>
                <a:spcPts val="0"/>
              </a:spcBef>
              <a:spcAft>
                <a:spcPts val="600"/>
              </a:spcAft>
            </a:pPr>
            <a:r>
              <a:rPr lang="en-US" altLang="en-US" sz="1600" dirty="0">
                <a:solidFill>
                  <a:schemeClr val="tx2"/>
                </a:solidFill>
              </a:rPr>
              <a:t>Sub-Project or Phase/Stage Level: </a:t>
            </a:r>
          </a:p>
          <a:p>
            <a:pPr marL="285750" indent="-285750">
              <a:spcBef>
                <a:spcPts val="0"/>
              </a:spcBef>
              <a:spcAft>
                <a:spcPts val="600"/>
              </a:spcAft>
              <a:buFont typeface="Arial" panose="020B0604020202020204" pitchFamily="34" charset="0"/>
              <a:buChar char="•"/>
            </a:pPr>
            <a:r>
              <a:rPr lang="en-US" altLang="en-US" sz="1600" dirty="0">
                <a:solidFill>
                  <a:schemeClr val="tx2"/>
                </a:solidFill>
              </a:rPr>
              <a:t>Project Manager</a:t>
            </a:r>
            <a:r>
              <a:rPr lang="en-US" altLang="en-US" sz="1600" dirty="0">
                <a:solidFill>
                  <a:srgbClr val="0070C0"/>
                </a:solidFill>
              </a:rPr>
              <a:t> decides order of sub-projects/phases, aligns resources and stakeholders.</a:t>
            </a:r>
            <a:endParaRPr lang="en-US" altLang="en-US" sz="1600" dirty="0"/>
          </a:p>
          <a:p>
            <a:pPr marL="285750" indent="-285750">
              <a:spcBef>
                <a:spcPts val="0"/>
              </a:spcBef>
              <a:spcAft>
                <a:spcPts val="600"/>
              </a:spcAft>
              <a:buFont typeface="Arial" panose="020B0604020202020204" pitchFamily="34" charset="0"/>
              <a:buChar char="•"/>
            </a:pPr>
            <a:r>
              <a:rPr lang="en-US" sz="1600" dirty="0"/>
              <a:t>The sponsor/acceptor can be the client’s Business Analyst, Division Director, or Dept. manager depending on scope of work.</a:t>
            </a:r>
          </a:p>
          <a:p>
            <a:pPr marL="0" indent="0">
              <a:spcBef>
                <a:spcPts val="0"/>
              </a:spcBef>
              <a:spcAft>
                <a:spcPts val="600"/>
              </a:spcAft>
              <a:buFont typeface="Arial" panose="020B0604020202020204" pitchFamily="34" charset="0"/>
              <a:buNone/>
            </a:pPr>
            <a:endParaRPr lang="en-US" altLang="en-US" sz="1600" dirty="0"/>
          </a:p>
          <a:p>
            <a:pPr>
              <a:spcBef>
                <a:spcPts val="0"/>
              </a:spcBef>
              <a:spcAft>
                <a:spcPts val="600"/>
              </a:spcAft>
            </a:pPr>
            <a:r>
              <a:rPr lang="en-US" altLang="en-US" sz="1800" b="1" dirty="0"/>
              <a:t>Planning</a:t>
            </a:r>
          </a:p>
          <a:p>
            <a:pPr lvl="1">
              <a:spcBef>
                <a:spcPts val="0"/>
              </a:spcBef>
              <a:spcAft>
                <a:spcPts val="600"/>
              </a:spcAft>
              <a:buFont typeface="Courier New" panose="02070309020205020404" pitchFamily="49" charset="0"/>
              <a:buChar char="o"/>
            </a:pPr>
            <a:r>
              <a:rPr lang="en-US" altLang="en-US" sz="1600" dirty="0"/>
              <a:t>Project Manager </a:t>
            </a:r>
            <a:r>
              <a:rPr lang="en-US" altLang="en-US" sz="1600" dirty="0">
                <a:solidFill>
                  <a:schemeClr val="tx2"/>
                </a:solidFill>
              </a:rPr>
              <a:t>determines scope, work breakdown structure</a:t>
            </a:r>
            <a:r>
              <a:rPr lang="en-US" altLang="en-US" sz="1600" dirty="0"/>
              <a:t>.</a:t>
            </a:r>
          </a:p>
          <a:p>
            <a:pPr lvl="1">
              <a:spcBef>
                <a:spcPts val="0"/>
              </a:spcBef>
              <a:spcAft>
                <a:spcPts val="600"/>
              </a:spcAft>
              <a:buFont typeface="Courier New" panose="02070309020205020404" pitchFamily="49" charset="0"/>
              <a:buChar char="o"/>
            </a:pPr>
            <a:r>
              <a:rPr lang="en-CA" altLang="en-US" sz="1600" dirty="0"/>
              <a:t>A work breakdown structure is a key project deliverable that organizes the team's work into manageable sections.</a:t>
            </a:r>
          </a:p>
          <a:p>
            <a:pPr lvl="1">
              <a:spcBef>
                <a:spcPts val="0"/>
              </a:spcBef>
              <a:spcAft>
                <a:spcPts val="600"/>
              </a:spcAft>
              <a:buFont typeface="Courier New" panose="02070309020205020404" pitchFamily="49" charset="0"/>
              <a:buChar char="o"/>
            </a:pPr>
            <a:r>
              <a:rPr lang="en-CA" altLang="en-US" sz="1600" dirty="0"/>
              <a:t>https://en.wikipedia.org/wiki/Work_breakdown_structure</a:t>
            </a:r>
            <a:endParaRPr lang="en-US" altLang="en-US" sz="1600" dirty="0"/>
          </a:p>
          <a:p>
            <a:pPr>
              <a:spcBef>
                <a:spcPts val="0"/>
              </a:spcBef>
              <a:spcAft>
                <a:spcPts val="600"/>
              </a:spcAft>
            </a:pPr>
            <a:r>
              <a:rPr lang="en-US" altLang="en-US" sz="1800" b="1" dirty="0"/>
              <a:t>Executing</a:t>
            </a:r>
          </a:p>
          <a:p>
            <a:pPr lvl="1">
              <a:spcBef>
                <a:spcPts val="0"/>
              </a:spcBef>
              <a:spcAft>
                <a:spcPts val="600"/>
              </a:spcAft>
              <a:buFont typeface="Courier New" panose="02070309020205020404" pitchFamily="49" charset="0"/>
              <a:buChar char="o"/>
            </a:pPr>
            <a:r>
              <a:rPr lang="en-US" altLang="en-US" sz="1600" dirty="0">
                <a:solidFill>
                  <a:schemeClr val="tx2"/>
                </a:solidFill>
              </a:rPr>
              <a:t>Puts the project plan into motion </a:t>
            </a:r>
            <a:r>
              <a:rPr lang="en-US" altLang="en-US" sz="1600" dirty="0"/>
              <a:t>and performs the work of the project.</a:t>
            </a:r>
          </a:p>
          <a:p>
            <a:pPr>
              <a:spcBef>
                <a:spcPts val="0"/>
              </a:spcBef>
              <a:spcAft>
                <a:spcPts val="600"/>
              </a:spcAft>
            </a:pPr>
            <a:r>
              <a:rPr lang="en-US" altLang="en-US" sz="1800" b="1" dirty="0"/>
              <a:t>Controlling</a:t>
            </a:r>
          </a:p>
          <a:p>
            <a:pPr lvl="1">
              <a:spcBef>
                <a:spcPts val="0"/>
              </a:spcBef>
              <a:spcAft>
                <a:spcPts val="600"/>
              </a:spcAft>
              <a:buFont typeface="Courier New" panose="02070309020205020404" pitchFamily="49" charset="0"/>
              <a:buChar char="o"/>
            </a:pPr>
            <a:r>
              <a:rPr lang="en-US" altLang="en-US" sz="1600" dirty="0">
                <a:solidFill>
                  <a:schemeClr val="tx2"/>
                </a:solidFill>
              </a:rPr>
              <a:t>Measures the performance of the executing activities </a:t>
            </a:r>
            <a:r>
              <a:rPr lang="en-US" altLang="en-US" sz="1600" dirty="0"/>
              <a:t>and compares the results with the project plan.</a:t>
            </a:r>
          </a:p>
          <a:p>
            <a:pPr lvl="0">
              <a:spcBef>
                <a:spcPts val="0"/>
              </a:spcBef>
              <a:spcAft>
                <a:spcPts val="600"/>
              </a:spcAft>
              <a:buFont typeface="Courier New" panose="02070309020205020404" pitchFamily="49" charset="0"/>
              <a:buNone/>
            </a:pPr>
            <a:endParaRPr lang="en-US" altLang="en-US" sz="1600" dirty="0"/>
          </a:p>
          <a:p>
            <a:pPr lvl="0">
              <a:spcBef>
                <a:spcPts val="0"/>
              </a:spcBef>
              <a:spcAft>
                <a:spcPts val="600"/>
              </a:spcAft>
              <a:buFont typeface="Courier New" panose="02070309020205020404" pitchFamily="49" charset="0"/>
              <a:buNone/>
            </a:pPr>
            <a:r>
              <a:rPr lang="en-US" altLang="en-US" sz="1600" dirty="0"/>
              <a:t>Note these middle three processes are iterative. This is where a PM’s skills at problem solving and leadership are heavily used.</a:t>
            </a:r>
          </a:p>
          <a:p>
            <a:pPr>
              <a:spcBef>
                <a:spcPts val="0"/>
              </a:spcBef>
              <a:spcAft>
                <a:spcPts val="600"/>
              </a:spcAft>
            </a:pPr>
            <a:endParaRPr lang="en-US" altLang="en-US" sz="1800" b="1" dirty="0"/>
          </a:p>
          <a:p>
            <a:pPr>
              <a:spcBef>
                <a:spcPts val="0"/>
              </a:spcBef>
              <a:spcAft>
                <a:spcPts val="600"/>
              </a:spcAft>
            </a:pPr>
            <a:r>
              <a:rPr lang="en-US" altLang="en-US" sz="1800" b="1" dirty="0"/>
              <a:t>Closing</a:t>
            </a:r>
          </a:p>
          <a:p>
            <a:pPr lvl="1">
              <a:spcBef>
                <a:spcPts val="0"/>
              </a:spcBef>
              <a:spcAft>
                <a:spcPts val="600"/>
              </a:spcAft>
              <a:buFont typeface="Courier New" panose="02070309020205020404" pitchFamily="49" charset="0"/>
              <a:buChar char="o"/>
            </a:pPr>
            <a:r>
              <a:rPr lang="en-US" altLang="en-US" sz="1600" dirty="0">
                <a:solidFill>
                  <a:schemeClr val="tx2"/>
                </a:solidFill>
              </a:rPr>
              <a:t>Documents the formal acceptance of the product at this phase </a:t>
            </a:r>
            <a:r>
              <a:rPr lang="en-US" altLang="en-US" sz="1600" dirty="0"/>
              <a:t>and brings all aspects of the phase to a close.</a:t>
            </a:r>
          </a:p>
          <a:p>
            <a:pPr lvl="1">
              <a:spcBef>
                <a:spcPts val="0"/>
              </a:spcBef>
              <a:spcAft>
                <a:spcPts val="600"/>
              </a:spcAft>
              <a:buFont typeface="Courier New" panose="02070309020205020404" pitchFamily="49" charset="0"/>
              <a:buChar char="o"/>
            </a:pPr>
            <a:r>
              <a:rPr lang="en-US" altLang="en-US" sz="1600" dirty="0"/>
              <a:t>Lessons Learned are documented: how to repeat success, how to avoid failures.</a:t>
            </a: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18</a:t>
            </a:fld>
            <a:endParaRPr lang="en-US"/>
          </a:p>
        </p:txBody>
      </p:sp>
    </p:spTree>
    <p:extLst>
      <p:ext uri="{BB962C8B-B14F-4D97-AF65-F5344CB8AC3E}">
        <p14:creationId xmlns:p14="http://schemas.microsoft.com/office/powerpoint/2010/main" val="35181270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business standard for managing people on your team. It is how to tell people what </a:t>
            </a:r>
            <a:r>
              <a:rPr lang="en-US"/>
              <a:t>is expected.</a:t>
            </a:r>
            <a:endParaRPr lang="en-US" dirty="0"/>
          </a:p>
          <a:p>
            <a:r>
              <a:rPr lang="en-US" dirty="0"/>
              <a:t>It is also your checklist to ensure your manager is giving you achievable goals before you accept them.</a:t>
            </a:r>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19</a:t>
            </a:fld>
            <a:endParaRPr lang="en-US"/>
          </a:p>
        </p:txBody>
      </p:sp>
    </p:spTree>
    <p:extLst>
      <p:ext uri="{BB962C8B-B14F-4D97-AF65-F5344CB8AC3E}">
        <p14:creationId xmlns:p14="http://schemas.microsoft.com/office/powerpoint/2010/main" val="22975996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2</a:t>
            </a:fld>
            <a:endParaRPr lang="en-US"/>
          </a:p>
        </p:txBody>
      </p:sp>
    </p:spTree>
    <p:extLst>
      <p:ext uri="{BB962C8B-B14F-4D97-AF65-F5344CB8AC3E}">
        <p14:creationId xmlns:p14="http://schemas.microsoft.com/office/powerpoint/2010/main" val="4331536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Scope – Time – Resources in the PM Triangle or triple constraint. </a:t>
            </a:r>
            <a:endParaRPr lang="en-CA" dirty="0"/>
          </a:p>
          <a:p>
            <a:r>
              <a:rPr lang="en-CA" dirty="0"/>
              <a:t>http://thatpmgame.com/</a:t>
            </a:r>
          </a:p>
          <a:p>
            <a:r>
              <a:rPr lang="en-US" dirty="0"/>
              <a:t>P</a:t>
            </a:r>
            <a:r>
              <a:rPr lang="en-CA" dirty="0" err="1"/>
              <a:t>lan</a:t>
            </a:r>
            <a:r>
              <a:rPr lang="en-CA" dirty="0"/>
              <a:t> by putting available resources on the Gantt chart to complete tasks on time and on budget.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This </a:t>
            </a:r>
            <a:r>
              <a:rPr lang="en-CA" baseline="0" dirty="0"/>
              <a:t>Gantt chart shows what tasks are prerequisites to the start of next tasks, i.e. </a:t>
            </a:r>
            <a:r>
              <a:rPr lang="en-CA" dirty="0"/>
              <a:t>schedule dependencies.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t>
            </a:r>
            <a:r>
              <a:rPr lang="en-CA" dirty="0"/>
              <a:t>ore on WBS and Gantt charts in the Notes slides below.</a:t>
            </a: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20</a:t>
            </a:fld>
            <a:endParaRPr lang="en-US"/>
          </a:p>
        </p:txBody>
      </p:sp>
    </p:spTree>
    <p:extLst>
      <p:ext uri="{BB962C8B-B14F-4D97-AF65-F5344CB8AC3E}">
        <p14:creationId xmlns:p14="http://schemas.microsoft.com/office/powerpoint/2010/main" val="31225444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21</a:t>
            </a:fld>
            <a:endParaRPr lang="en-US"/>
          </a:p>
        </p:txBody>
      </p:sp>
    </p:spTree>
    <p:extLst>
      <p:ext uri="{BB962C8B-B14F-4D97-AF65-F5344CB8AC3E}">
        <p14:creationId xmlns:p14="http://schemas.microsoft.com/office/powerpoint/2010/main" val="33290153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22</a:t>
            </a:fld>
            <a:endParaRPr lang="en-US"/>
          </a:p>
        </p:txBody>
      </p:sp>
    </p:spTree>
    <p:extLst>
      <p:ext uri="{BB962C8B-B14F-4D97-AF65-F5344CB8AC3E}">
        <p14:creationId xmlns:p14="http://schemas.microsoft.com/office/powerpoint/2010/main" val="23361761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 order </a:t>
            </a:r>
            <a:r>
              <a:rPr lang="en-CA" dirty="0">
                <a:solidFill>
                  <a:schemeClr val="tx2"/>
                </a:solidFill>
              </a:rPr>
              <a:t>to gain PMP certification </a:t>
            </a:r>
            <a:r>
              <a:rPr lang="en-CA" dirty="0"/>
              <a:t>you must pass the exams and agree to the code of ethics.</a:t>
            </a:r>
          </a:p>
          <a:p>
            <a:endParaRPr lang="en-CA" dirty="0"/>
          </a:p>
          <a:p>
            <a:r>
              <a:rPr lang="en-CA" dirty="0"/>
              <a:t>The number of people </a:t>
            </a:r>
            <a:r>
              <a:rPr lang="en-CA" dirty="0">
                <a:solidFill>
                  <a:schemeClr val="tx2"/>
                </a:solidFill>
              </a:rPr>
              <a:t>adding PMP to their resume </a:t>
            </a:r>
            <a:r>
              <a:rPr lang="en-CA" dirty="0"/>
              <a:t>is increasing quickly. Consider adding it to yours.</a:t>
            </a: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23</a:t>
            </a:fld>
            <a:endParaRPr lang="en-US"/>
          </a:p>
        </p:txBody>
      </p:sp>
    </p:spTree>
    <p:extLst>
      <p:ext uri="{BB962C8B-B14F-4D97-AF65-F5344CB8AC3E}">
        <p14:creationId xmlns:p14="http://schemas.microsoft.com/office/powerpoint/2010/main" val="22422191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URLs linked to images.</a:t>
            </a:r>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24</a:t>
            </a:fld>
            <a:endParaRPr lang="en-US"/>
          </a:p>
        </p:txBody>
      </p:sp>
    </p:spTree>
    <p:extLst>
      <p:ext uri="{BB962C8B-B14F-4D97-AF65-F5344CB8AC3E}">
        <p14:creationId xmlns:p14="http://schemas.microsoft.com/office/powerpoint/2010/main" val="34679021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25</a:t>
            </a:fld>
            <a:endParaRPr lang="en-US"/>
          </a:p>
        </p:txBody>
      </p:sp>
    </p:spTree>
    <p:extLst>
      <p:ext uri="{BB962C8B-B14F-4D97-AF65-F5344CB8AC3E}">
        <p14:creationId xmlns:p14="http://schemas.microsoft.com/office/powerpoint/2010/main" val="6085813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26</a:t>
            </a:fld>
            <a:endParaRPr lang="en-US"/>
          </a:p>
        </p:txBody>
      </p:sp>
    </p:spTree>
    <p:extLst>
      <p:ext uri="{BB962C8B-B14F-4D97-AF65-F5344CB8AC3E}">
        <p14:creationId xmlns:p14="http://schemas.microsoft.com/office/powerpoint/2010/main" val="11399706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400" dirty="0"/>
              <a:t>https://en.wikipedia.org/wiki/Scope_(project_management)</a:t>
            </a:r>
          </a:p>
          <a:p>
            <a:endParaRPr lang="en-CA" sz="1400" dirty="0">
              <a:solidFill>
                <a:schemeClr val="tx2"/>
              </a:solidFill>
            </a:endParaRPr>
          </a:p>
          <a:p>
            <a:r>
              <a:rPr lang="en-CA" sz="1400" dirty="0">
                <a:solidFill>
                  <a:schemeClr val="tx2"/>
                </a:solidFill>
              </a:rPr>
              <a:t>Correctly defining the Scope leads to</a:t>
            </a:r>
            <a:r>
              <a:rPr lang="en-CA" sz="1400" dirty="0"/>
              <a:t>:</a:t>
            </a:r>
            <a:endParaRPr lang="en-US" sz="1400" dirty="0"/>
          </a:p>
          <a:p>
            <a:pPr marL="731520" lvl="1" indent="-457200">
              <a:buFont typeface="+mj-lt"/>
              <a:buAutoNum type="arabicPeriod"/>
            </a:pPr>
            <a:r>
              <a:rPr lang="en-CA" sz="1400" dirty="0"/>
              <a:t>Ability to </a:t>
            </a:r>
            <a:r>
              <a:rPr lang="en-CA" sz="1400" dirty="0">
                <a:solidFill>
                  <a:schemeClr val="tx2"/>
                </a:solidFill>
              </a:rPr>
              <a:t>break the work done into concrete steps.</a:t>
            </a:r>
          </a:p>
          <a:p>
            <a:pPr marL="731520" lvl="1" indent="-457200">
              <a:buFont typeface="+mj-lt"/>
              <a:buAutoNum type="arabicPeriod"/>
            </a:pPr>
            <a:r>
              <a:rPr lang="en-CA" sz="1400" dirty="0"/>
              <a:t>Understand the </a:t>
            </a:r>
            <a:r>
              <a:rPr lang="en-CA" sz="1400" dirty="0">
                <a:solidFill>
                  <a:schemeClr val="tx2"/>
                </a:solidFill>
              </a:rPr>
              <a:t>total cost of the project.</a:t>
            </a:r>
          </a:p>
          <a:p>
            <a:pPr marL="731520" lvl="1" indent="-457200">
              <a:buFont typeface="+mj-lt"/>
              <a:buAutoNum type="arabicPeriod"/>
            </a:pPr>
            <a:r>
              <a:rPr lang="en-CA" sz="1400" dirty="0">
                <a:solidFill>
                  <a:schemeClr val="tx2"/>
                </a:solidFill>
              </a:rPr>
              <a:t>Tender contracts to complete the project.</a:t>
            </a:r>
          </a:p>
          <a:p>
            <a:pPr marL="731520" lvl="1" indent="-457200">
              <a:buFont typeface="+mj-lt"/>
              <a:buAutoNum type="arabicPeriod"/>
            </a:pPr>
            <a:r>
              <a:rPr lang="en-CA" sz="1400" dirty="0">
                <a:solidFill>
                  <a:schemeClr val="tx2"/>
                </a:solidFill>
              </a:rPr>
              <a:t>Assign responsibility for key components. </a:t>
            </a:r>
            <a:endParaRPr lang="en-US" sz="1400" dirty="0">
              <a:solidFill>
                <a:schemeClr val="tx2"/>
              </a:solidFill>
            </a:endParaRP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27</a:t>
            </a:fld>
            <a:endParaRPr lang="en-US"/>
          </a:p>
        </p:txBody>
      </p:sp>
    </p:spTree>
    <p:extLst>
      <p:ext uri="{BB962C8B-B14F-4D97-AF65-F5344CB8AC3E}">
        <p14:creationId xmlns:p14="http://schemas.microsoft.com/office/powerpoint/2010/main" val="21279287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28</a:t>
            </a:fld>
            <a:endParaRPr lang="en-US"/>
          </a:p>
        </p:txBody>
      </p:sp>
    </p:spTree>
    <p:extLst>
      <p:ext uri="{BB962C8B-B14F-4D97-AF65-F5344CB8AC3E}">
        <p14:creationId xmlns:p14="http://schemas.microsoft.com/office/powerpoint/2010/main" val="31635569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http://www.dummies.com/careers/project-management/4-ways-to-display-your-projects-schedule/#slide-3</a:t>
            </a:r>
          </a:p>
          <a:p>
            <a:r>
              <a:rPr lang="en-CA" dirty="0"/>
              <a:t>https://en.wikipedia.org/wiki/Work_breakdown_structure</a:t>
            </a:r>
          </a:p>
          <a:p>
            <a:r>
              <a:rPr lang="en-CA" baseline="0" dirty="0"/>
              <a:t>A WBS is not an exhaustive list of work. It is instead a comprehensive classification of project scope.</a:t>
            </a:r>
          </a:p>
          <a:p>
            <a:r>
              <a:rPr lang="en-CA" baseline="0" dirty="0"/>
              <a:t>A WBS is neither a project plan, a schedule, nor a chronological listing. It specifies </a:t>
            </a:r>
            <a:r>
              <a:rPr lang="en-CA" b="1" baseline="0" dirty="0"/>
              <a:t>what will be done</a:t>
            </a:r>
            <a:r>
              <a:rPr lang="en-CA" baseline="0" dirty="0"/>
              <a:t>, not how or when.</a:t>
            </a:r>
          </a:p>
          <a:p>
            <a:r>
              <a:rPr lang="en-US" baseline="0" dirty="0"/>
              <a:t>G</a:t>
            </a:r>
            <a:r>
              <a:rPr lang="en-CA" baseline="0" dirty="0" err="1"/>
              <a:t>antt</a:t>
            </a:r>
            <a:r>
              <a:rPr lang="en-CA" baseline="0" dirty="0"/>
              <a:t> charts and Critical Paths address who, how, and when tasks are completed.</a:t>
            </a:r>
          </a:p>
          <a:p>
            <a:endParaRPr lang="en-US" baseline="0" dirty="0"/>
          </a:p>
          <a:p>
            <a:r>
              <a:rPr lang="en-CA" dirty="0"/>
              <a:t>General rule of WBS tasks is the 8/80 rule. A task's work can be accomplished in 8 hours and not more than</a:t>
            </a:r>
            <a:r>
              <a:rPr lang="en-CA" baseline="0" dirty="0"/>
              <a:t> 80 hours or 1 day to two weeks.</a:t>
            </a:r>
          </a:p>
          <a:p>
            <a:r>
              <a:rPr lang="en-CA" dirty="0"/>
              <a:t>A work package at the activity level is a task that:</a:t>
            </a:r>
          </a:p>
          <a:p>
            <a:r>
              <a:rPr lang="en-CA" dirty="0"/>
              <a:t>can be realistically and confidently estimated;</a:t>
            </a:r>
          </a:p>
          <a:p>
            <a:r>
              <a:rPr lang="en-CA" dirty="0"/>
              <a:t>makes no sense practically to break down any further;</a:t>
            </a:r>
          </a:p>
          <a:p>
            <a:r>
              <a:rPr lang="en-CA" dirty="0"/>
              <a:t>produces a deliverable which is measurable; and</a:t>
            </a:r>
          </a:p>
          <a:p>
            <a:r>
              <a:rPr lang="en-CA" dirty="0"/>
              <a:t>forms a unique package of work which can be assigned to a known person, a technical role, outsourced, or contracted out.</a:t>
            </a:r>
          </a:p>
          <a:p>
            <a:r>
              <a:rPr lang="en-US" dirty="0"/>
              <a:t>T</a:t>
            </a:r>
            <a:r>
              <a:rPr lang="en-CA" dirty="0"/>
              <a:t>asks are acquisition of hardware, creation of software, and deployment/installation activities; these are all measurable deliverables.</a:t>
            </a:r>
          </a:p>
          <a:p>
            <a:endParaRPr lang="en-US" baseline="0" dirty="0"/>
          </a:p>
          <a:p>
            <a:r>
              <a:rPr lang="en-US" baseline="0" dirty="0"/>
              <a:t>A</a:t>
            </a:r>
            <a:r>
              <a:rPr lang="en-CA" baseline="0" dirty="0"/>
              <a:t> person-month is 120 – 150 hours, that is billable or task productive hours. It takes into account statutory holidays and administrative 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https://en.wikipedia.org/wiki/Gantt_chart</a:t>
            </a:r>
          </a:p>
          <a:p>
            <a:endParaRPr lang="en-US" baseline="0" dirty="0"/>
          </a:p>
          <a:p>
            <a:r>
              <a:rPr lang="en-US" baseline="0" dirty="0"/>
              <a:t>A</a:t>
            </a:r>
            <a:r>
              <a:rPr lang="en-CA" baseline="0" dirty="0"/>
              <a:t> Gantt chart should also show what tasks are prerequisites to the start of next tasks, i.e. </a:t>
            </a:r>
            <a:r>
              <a:rPr lang="en-CA" dirty="0"/>
              <a:t>schedule dependencies.</a:t>
            </a:r>
          </a:p>
          <a:p>
            <a:endParaRPr lang="en-US" baseline="0" dirty="0"/>
          </a:p>
          <a:p>
            <a:r>
              <a:rPr lang="en-CA" baseline="0" dirty="0"/>
              <a:t>A similar technique is using the Critical Path Method to construct a model of the project that includes the following:</a:t>
            </a:r>
          </a:p>
          <a:p>
            <a:r>
              <a:rPr lang="en-CA" baseline="0" dirty="0"/>
              <a:t>    A list of all activities required to complete the project (typically categorized within a work breakdown structure),</a:t>
            </a:r>
          </a:p>
          <a:p>
            <a:r>
              <a:rPr lang="en-CA" baseline="0" dirty="0"/>
              <a:t>    The time (duration) that each activity will take to complete,</a:t>
            </a:r>
          </a:p>
          <a:p>
            <a:r>
              <a:rPr lang="en-CA" baseline="0" dirty="0"/>
              <a:t>    The dependencies between the activities and,</a:t>
            </a:r>
          </a:p>
          <a:p>
            <a:r>
              <a:rPr lang="en-CA" baseline="0" dirty="0"/>
              <a:t>    Logical end points such as milestones or deliverable items.</a:t>
            </a:r>
          </a:p>
          <a:p>
            <a:r>
              <a:rPr lang="en-US" baseline="0" dirty="0"/>
              <a:t>T</a:t>
            </a:r>
            <a:r>
              <a:rPr lang="en-CA" baseline="0" dirty="0"/>
              <a:t>his gives greater granularity in scheduling overlapping non-dependent activities, which set of dependent activities require the longest timelines, and where the schedule might be "crashed" </a:t>
            </a:r>
            <a:r>
              <a:rPr lang="en-CA" dirty="0"/>
              <a:t>by shifting more resources towards the completion of an activity.</a:t>
            </a:r>
            <a:endParaRPr lang="en-CA" baseline="0" dirty="0"/>
          </a:p>
          <a:p>
            <a:r>
              <a:rPr lang="en-CA" baseline="0" dirty="0"/>
              <a:t>https://en.wikipedia.org/wiki/Critical_path_method</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A112C913-6F88-4A90-94C7-0B67DFC553AD}" type="slidenum">
              <a:rPr lang="en-US" smtClean="0"/>
              <a:t>29</a:t>
            </a:fld>
            <a:endParaRPr lang="en-US"/>
          </a:p>
        </p:txBody>
      </p:sp>
    </p:spTree>
    <p:extLst>
      <p:ext uri="{BB962C8B-B14F-4D97-AF65-F5344CB8AC3E}">
        <p14:creationId xmlns:p14="http://schemas.microsoft.com/office/powerpoint/2010/main" val="32236108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3</a:t>
            </a:fld>
            <a:endParaRPr lang="en-US"/>
          </a:p>
        </p:txBody>
      </p:sp>
    </p:spTree>
    <p:extLst>
      <p:ext uri="{BB962C8B-B14F-4D97-AF65-F5344CB8AC3E}">
        <p14:creationId xmlns:p14="http://schemas.microsoft.com/office/powerpoint/2010/main" val="10942149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30</a:t>
            </a:fld>
            <a:endParaRPr lang="en-US"/>
          </a:p>
        </p:txBody>
      </p:sp>
    </p:spTree>
    <p:extLst>
      <p:ext uri="{BB962C8B-B14F-4D97-AF65-F5344CB8AC3E}">
        <p14:creationId xmlns:p14="http://schemas.microsoft.com/office/powerpoint/2010/main" val="38866018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31</a:t>
            </a:fld>
            <a:endParaRPr lang="en-US"/>
          </a:p>
        </p:txBody>
      </p:sp>
    </p:spTree>
    <p:extLst>
      <p:ext uri="{BB962C8B-B14F-4D97-AF65-F5344CB8AC3E}">
        <p14:creationId xmlns:p14="http://schemas.microsoft.com/office/powerpoint/2010/main" val="26491614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http://www.dummies.com/software/microsoft-office/project/10-golden-rules-project-management/</a:t>
            </a: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32</a:t>
            </a:fld>
            <a:endParaRPr lang="en-US"/>
          </a:p>
        </p:txBody>
      </p:sp>
    </p:spTree>
    <p:extLst>
      <p:ext uri="{BB962C8B-B14F-4D97-AF65-F5344CB8AC3E}">
        <p14:creationId xmlns:p14="http://schemas.microsoft.com/office/powerpoint/2010/main" val="9152082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33</a:t>
            </a:fld>
            <a:endParaRPr lang="en-US"/>
          </a:p>
        </p:txBody>
      </p:sp>
    </p:spTree>
    <p:extLst>
      <p:ext uri="{BB962C8B-B14F-4D97-AF65-F5344CB8AC3E}">
        <p14:creationId xmlns:p14="http://schemas.microsoft.com/office/powerpoint/2010/main" val="29624637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https://en.wikipedia.org/wiki/Scope_(project_management)</a:t>
            </a:r>
          </a:p>
          <a:p>
            <a:r>
              <a:rPr lang="en-CA" sz="1200" b="0" i="0" kern="1200" dirty="0">
                <a:solidFill>
                  <a:schemeClr val="tx1"/>
                </a:solidFill>
                <a:effectLst/>
                <a:latin typeface="+mn-lt"/>
                <a:ea typeface="+mn-ea"/>
                <a:cs typeface="+mn-cs"/>
              </a:rPr>
              <a:t>Using sound project management techniques and processes will give you a higher likelihood that your project will be completed on time, within budget and to an acceptable level of quality.</a:t>
            </a:r>
          </a:p>
          <a:p>
            <a:r>
              <a:rPr lang="en-CA" sz="1200" b="0" i="0" kern="1200" dirty="0">
                <a:solidFill>
                  <a:schemeClr val="tx1"/>
                </a:solidFill>
                <a:effectLst/>
                <a:latin typeface="+mn-lt"/>
                <a:ea typeface="+mn-ea"/>
                <a:cs typeface="+mn-cs"/>
              </a:rPr>
              <a:t>1. Are you going to manage scope or deal with cost and deadline overruns caused by doing more work than your budget covers? </a:t>
            </a:r>
          </a:p>
          <a:p>
            <a:r>
              <a:rPr lang="en-US" sz="1200" kern="1200" dirty="0">
                <a:solidFill>
                  <a:schemeClr val="tx1"/>
                </a:solidFill>
                <a:effectLst/>
                <a:latin typeface="+mn-lt"/>
                <a:ea typeface="+mn-ea"/>
                <a:cs typeface="+mn-cs"/>
              </a:rPr>
              <a:t>A project's Scope statement defines and controls what is </a:t>
            </a:r>
            <a:r>
              <a:rPr lang="en-US" sz="1200" i="0" kern="1200" dirty="0">
                <a:solidFill>
                  <a:schemeClr val="tx1"/>
                </a:solidFill>
                <a:effectLst/>
                <a:latin typeface="+mn-lt"/>
                <a:ea typeface="+mn-ea"/>
                <a:cs typeface="+mn-cs"/>
              </a:rPr>
              <a:t>and, potentially, what </a:t>
            </a:r>
            <a:r>
              <a:rPr lang="en-US" sz="1200" i="1" kern="1200" dirty="0">
                <a:solidFill>
                  <a:schemeClr val="tx1"/>
                </a:solidFill>
                <a:effectLst/>
                <a:latin typeface="+mn-lt"/>
                <a:ea typeface="+mn-ea"/>
                <a:cs typeface="+mn-cs"/>
              </a:rPr>
              <a:t>is not</a:t>
            </a:r>
            <a:r>
              <a:rPr lang="en-US" sz="1200" kern="1200" dirty="0">
                <a:solidFill>
                  <a:schemeClr val="tx1"/>
                </a:solidFill>
                <a:effectLst/>
                <a:latin typeface="+mn-lt"/>
                <a:ea typeface="+mn-ea"/>
                <a:cs typeface="+mn-cs"/>
              </a:rPr>
              <a:t> included in the project. </a:t>
            </a:r>
          </a:p>
          <a:p>
            <a:r>
              <a:rPr lang="en-CA" sz="1200" b="0" i="0" kern="1200" dirty="0">
                <a:solidFill>
                  <a:schemeClr val="tx1"/>
                </a:solidFill>
                <a:effectLst/>
                <a:latin typeface="+mn-lt"/>
                <a:ea typeface="+mn-ea"/>
                <a:cs typeface="+mn-cs"/>
              </a:rPr>
              <a:t>2. Are you going to build quality into your process or fix problems later when they will be more costly to resolve?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3. Are you going to communicate proactively or deal with conflict and uncertainty caused by a lack of project information?</a:t>
            </a:r>
          </a:p>
          <a:p>
            <a:r>
              <a:rPr lang="en-CA" sz="1200" b="0" i="0" kern="1200" dirty="0">
                <a:solidFill>
                  <a:schemeClr val="tx1"/>
                </a:solidFill>
                <a:effectLst/>
                <a:latin typeface="+mn-lt"/>
                <a:ea typeface="+mn-ea"/>
                <a:cs typeface="+mn-cs"/>
              </a:rPr>
              <a:t>4. Your project will face potential risks. Do you want to try to resolve them before they happen or wait until the problems arise?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5. Your project is going to face issues. Do you want to proactively resolve them or figure them out as you go?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http://www.tensteppm.com/open/A1ValueofPM.html</a:t>
            </a:r>
          </a:p>
          <a:p>
            <a:r>
              <a:rPr lang="en-US" sz="1200" b="1" i="0" kern="1200" dirty="0">
                <a:solidFill>
                  <a:schemeClr val="tx1"/>
                </a:solidFill>
                <a:effectLst/>
                <a:latin typeface="+mn-lt"/>
                <a:ea typeface="+mn-ea"/>
                <a:cs typeface="+mn-cs"/>
              </a:rPr>
              <a:t>Top 5 Reasons why we need Project Management Processes</a:t>
            </a:r>
          </a:p>
          <a:p>
            <a:pPr rtl="0"/>
            <a:r>
              <a:rPr lang="en-US" sz="1200" b="0" i="0" kern="1200" dirty="0">
                <a:solidFill>
                  <a:schemeClr val="tx1"/>
                </a:solidFill>
                <a:effectLst/>
                <a:latin typeface="+mn-lt"/>
                <a:ea typeface="+mn-ea"/>
                <a:cs typeface="+mn-cs"/>
              </a:rPr>
              <a:t>We all follow Project Management processes in our projects. Mostly, they are tailored to meet the requirements of the project. Some projects need tighter control and more stringent processes that might have been mandated in the contract, while some need processes sufficient to self manage and execute the project to meet the deadlines and quality standards. Whatever be the reasons, if we don’t follow certain processes, it will definitely jeopardize the project.</a:t>
            </a:r>
          </a:p>
          <a:p>
            <a:pPr rtl="0"/>
            <a:r>
              <a:rPr lang="en-US" sz="1200" b="0" i="0" kern="1200" dirty="0">
                <a:solidFill>
                  <a:schemeClr val="tx1"/>
                </a:solidFill>
                <a:effectLst/>
                <a:latin typeface="+mn-lt"/>
                <a:ea typeface="+mn-ea"/>
                <a:cs typeface="+mn-cs"/>
              </a:rPr>
              <a:t>Here are top 5 reasons why we need to follow processes:</a:t>
            </a:r>
          </a:p>
          <a:p>
            <a:pPr rtl="0"/>
            <a:r>
              <a:rPr lang="en-US" sz="1200" b="0" i="0" kern="1200" dirty="0">
                <a:solidFill>
                  <a:schemeClr val="tx1"/>
                </a:solidFill>
                <a:effectLst/>
                <a:latin typeface="+mn-lt"/>
                <a:ea typeface="+mn-ea"/>
                <a:cs typeface="+mn-cs"/>
              </a:rPr>
              <a:t>1)      </a:t>
            </a:r>
            <a:r>
              <a:rPr lang="en-US" sz="1200" b="1" i="0" kern="1200" dirty="0">
                <a:solidFill>
                  <a:schemeClr val="tx1"/>
                </a:solidFill>
                <a:effectLst/>
                <a:latin typeface="+mn-lt"/>
                <a:ea typeface="+mn-ea"/>
                <a:cs typeface="+mn-cs"/>
              </a:rPr>
              <a:t>To meet the deadlines:</a:t>
            </a:r>
            <a:r>
              <a:rPr lang="en-US" sz="1200" b="0" i="0" kern="1200" dirty="0">
                <a:solidFill>
                  <a:schemeClr val="tx1"/>
                </a:solidFill>
                <a:effectLst/>
                <a:latin typeface="+mn-lt"/>
                <a:ea typeface="+mn-ea"/>
                <a:cs typeface="+mn-cs"/>
              </a:rPr>
              <a:t>  This is first and foremost. Many times, there are delays in deploying the project at the client’s site because there is no process defined for uploading the software or patches in the customer’s environment. Important steps like build packaging, testing the smooth installation are left out if these are not mentioned in a standard to do checklist. This can cause the team to run around for last minute activities that may result in more problems identified at the last minute. This inadvertently delays the final delivery of the project or product to the customer.</a:t>
            </a:r>
          </a:p>
          <a:p>
            <a:pPr rtl="0"/>
            <a:r>
              <a:rPr lang="en-US" sz="1200" b="0" i="0" kern="1200" dirty="0">
                <a:solidFill>
                  <a:schemeClr val="tx1"/>
                </a:solidFill>
                <a:effectLst/>
                <a:latin typeface="+mn-lt"/>
                <a:ea typeface="+mn-ea"/>
                <a:cs typeface="+mn-cs"/>
              </a:rPr>
              <a:t>2)      </a:t>
            </a:r>
            <a:r>
              <a:rPr lang="en-US" sz="1200" b="1" i="0" kern="1200" dirty="0">
                <a:solidFill>
                  <a:schemeClr val="tx1"/>
                </a:solidFill>
                <a:effectLst/>
                <a:latin typeface="+mn-lt"/>
                <a:ea typeface="+mn-ea"/>
                <a:cs typeface="+mn-cs"/>
              </a:rPr>
              <a:t>To maintain the right quality:</a:t>
            </a:r>
            <a:r>
              <a:rPr lang="en-US" sz="1200" b="0" i="0" kern="1200" dirty="0">
                <a:solidFill>
                  <a:schemeClr val="tx1"/>
                </a:solidFill>
                <a:effectLst/>
                <a:latin typeface="+mn-lt"/>
                <a:ea typeface="+mn-ea"/>
                <a:cs typeface="+mn-cs"/>
              </a:rPr>
              <a:t> If certain processes or tasks are missed, a high number of defects will be raised at the customer end. Some of them can be precarious such as an interactive website not opening at all for the end user (Obamacare launch), or payments being incorrectly processed (Target Canada).</a:t>
            </a:r>
          </a:p>
          <a:p>
            <a:pPr rtl="0"/>
            <a:r>
              <a:rPr lang="en-US" sz="1200" b="0" i="0" kern="1200" dirty="0">
                <a:solidFill>
                  <a:schemeClr val="tx1"/>
                </a:solidFill>
                <a:effectLst/>
                <a:latin typeface="+mn-lt"/>
                <a:ea typeface="+mn-ea"/>
                <a:cs typeface="+mn-cs"/>
              </a:rPr>
              <a:t>3)      </a:t>
            </a:r>
            <a:r>
              <a:rPr lang="en-US" sz="1200" b="1" i="0" kern="1200" dirty="0">
                <a:solidFill>
                  <a:schemeClr val="tx1"/>
                </a:solidFill>
                <a:effectLst/>
                <a:latin typeface="+mn-lt"/>
                <a:ea typeface="+mn-ea"/>
                <a:cs typeface="+mn-cs"/>
              </a:rPr>
              <a:t>To ensure productivity:</a:t>
            </a:r>
            <a:r>
              <a:rPr lang="en-US" sz="1200" b="0" i="0" kern="1200" dirty="0">
                <a:solidFill>
                  <a:schemeClr val="tx1"/>
                </a:solidFill>
                <a:effectLst/>
                <a:latin typeface="+mn-lt"/>
                <a:ea typeface="+mn-ea"/>
                <a:cs typeface="+mn-cs"/>
              </a:rPr>
              <a:t> If processes are not maintained and followed, it can result in tasks or activities being identified in an ad hoc manner with managers expecting team to stay late and complete work that could have been otherwise planned well in advance. The team will eventually burn out.</a:t>
            </a:r>
          </a:p>
          <a:p>
            <a:pPr rtl="0"/>
            <a:r>
              <a:rPr lang="en-US" sz="1200" b="0" i="0" kern="1200" dirty="0">
                <a:solidFill>
                  <a:schemeClr val="tx1"/>
                </a:solidFill>
                <a:effectLst/>
                <a:latin typeface="+mn-lt"/>
                <a:ea typeface="+mn-ea"/>
                <a:cs typeface="+mn-cs"/>
              </a:rPr>
              <a:t>4)      </a:t>
            </a:r>
            <a:r>
              <a:rPr lang="en-US" sz="1200" b="1" i="0" kern="1200" dirty="0">
                <a:solidFill>
                  <a:schemeClr val="tx1"/>
                </a:solidFill>
                <a:effectLst/>
                <a:latin typeface="+mn-lt"/>
                <a:ea typeface="+mn-ea"/>
                <a:cs typeface="+mn-cs"/>
              </a:rPr>
              <a:t>To prevent re-work:</a:t>
            </a:r>
            <a:r>
              <a:rPr lang="en-US" sz="1200" b="0" i="0" kern="1200" dirty="0">
                <a:solidFill>
                  <a:schemeClr val="tx1"/>
                </a:solidFill>
                <a:effectLst/>
                <a:latin typeface="+mn-lt"/>
                <a:ea typeface="+mn-ea"/>
                <a:cs typeface="+mn-cs"/>
              </a:rPr>
              <a:t> It costs $1 to create a business requirement, it costs $100+ to add it after Go Live.</a:t>
            </a:r>
          </a:p>
          <a:p>
            <a:pPr rtl="0"/>
            <a:r>
              <a:rPr lang="en-US" sz="1200" b="0" i="0" kern="1200" dirty="0">
                <a:solidFill>
                  <a:schemeClr val="tx1"/>
                </a:solidFill>
                <a:effectLst/>
                <a:latin typeface="+mn-lt"/>
                <a:ea typeface="+mn-ea"/>
                <a:cs typeface="+mn-cs"/>
              </a:rPr>
              <a:t>Many a times, due to lack of process, the communication between team members and managers is less than adequate. Assumptions are made. Tasks are completed with a different set of objectives in mind. E.g., Software developer ending up writing code that result in performance issues in a mission critical product. This can cause the customer to wait for a long time for say, a financial transaction to happen. The team then ends up fixing the problem in the next build or release cycle causing more re-work.</a:t>
            </a:r>
          </a:p>
          <a:p>
            <a:pPr rtl="0"/>
            <a:r>
              <a:rPr lang="en-US" sz="1200" b="1" i="0" kern="1200" dirty="0">
                <a:solidFill>
                  <a:schemeClr val="tx1"/>
                </a:solidFill>
                <a:effectLst/>
                <a:latin typeface="+mn-lt"/>
                <a:ea typeface="+mn-ea"/>
                <a:cs typeface="+mn-cs"/>
              </a:rPr>
              <a:t>5)</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To avoid blame gaming: </a:t>
            </a:r>
            <a:r>
              <a:rPr lang="en-US" sz="1200" b="0" i="0" kern="1200" dirty="0">
                <a:solidFill>
                  <a:schemeClr val="tx1"/>
                </a:solidFill>
                <a:effectLst/>
                <a:latin typeface="+mn-lt"/>
                <a:ea typeface="+mn-ea"/>
                <a:cs typeface="+mn-cs"/>
              </a:rPr>
              <a:t>All the above points lead to one major effect….Playing the blame game. Each team puts the blame to the previous team, or puts the blame of bad quality to production team. And this goes on in a vicious circle. Add political angle to it, and the project goes for a six.</a:t>
            </a:r>
            <a:r>
              <a:rPr lang="en-US" sz="1200" b="1"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While all this could have been easily avoided by simply following right processes.</a:t>
            </a:r>
          </a:p>
          <a:p>
            <a:pPr rtl="0"/>
            <a:r>
              <a:rPr lang="en-US" sz="1200" b="0" i="0" kern="1200" dirty="0">
                <a:solidFill>
                  <a:schemeClr val="tx1"/>
                </a:solidFill>
                <a:effectLst/>
                <a:latin typeface="+mn-lt"/>
                <a:ea typeface="+mn-ea"/>
                <a:cs typeface="+mn-cs"/>
              </a:rPr>
              <a:t>Japanese maxim: Fix the problem, not the blame.</a:t>
            </a:r>
          </a:p>
          <a:p>
            <a:r>
              <a:rPr lang="en-US" dirty="0"/>
              <a:t>(</a:t>
            </a:r>
            <a:r>
              <a:rPr lang="en-US" sz="1200" dirty="0">
                <a:hlinkClick r:id="rId3"/>
              </a:rPr>
              <a:t>http://sambit-daspatnaik.blogspot.ca/2012/10/top-5-reasons-why-we-need-project.html</a:t>
            </a:r>
            <a:r>
              <a:rPr lang="en-US" sz="1200" dirty="0"/>
              <a:t>)</a:t>
            </a:r>
          </a:p>
          <a:p>
            <a:endParaRPr lang="en-US" sz="1200" dirty="0"/>
          </a:p>
          <a:p>
            <a:r>
              <a:rPr lang="en-US" dirty="0"/>
              <a:t>https://en.wikipedia.org/wiki/Project_management </a:t>
            </a:r>
          </a:p>
          <a:p>
            <a:r>
              <a:rPr lang="en-US" dirty="0"/>
              <a:t>https://www.wrike.com/project-management-guide/methodologies/</a:t>
            </a:r>
          </a:p>
          <a:p>
            <a:endParaRPr lang="en-US" dirty="0"/>
          </a:p>
        </p:txBody>
      </p:sp>
      <p:sp>
        <p:nvSpPr>
          <p:cNvPr id="4" name="Slide Number Placeholder 3"/>
          <p:cNvSpPr>
            <a:spLocks noGrp="1"/>
          </p:cNvSpPr>
          <p:nvPr>
            <p:ph type="sldNum" sz="quarter" idx="10"/>
          </p:nvPr>
        </p:nvSpPr>
        <p:spPr/>
        <p:txBody>
          <a:bodyPr/>
          <a:lstStyle/>
          <a:p>
            <a:fld id="{6CE49CAB-11E7-4E46-B3A8-B9759289B5BF}" type="slidenum">
              <a:rPr lang="en-US" smtClean="0"/>
              <a:t>34</a:t>
            </a:fld>
            <a:endParaRPr lang="en-US"/>
          </a:p>
        </p:txBody>
      </p:sp>
    </p:spTree>
    <p:extLst>
      <p:ext uri="{BB962C8B-B14F-4D97-AF65-F5344CB8AC3E}">
        <p14:creationId xmlns:p14="http://schemas.microsoft.com/office/powerpoint/2010/main" val="2035858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4</a:t>
            </a:fld>
            <a:endParaRPr lang="en-US"/>
          </a:p>
        </p:txBody>
      </p:sp>
    </p:spTree>
    <p:extLst>
      <p:ext uri="{BB962C8B-B14F-4D97-AF65-F5344CB8AC3E}">
        <p14:creationId xmlns:p14="http://schemas.microsoft.com/office/powerpoint/2010/main" val="28707621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5</a:t>
            </a:fld>
            <a:endParaRPr lang="en-US"/>
          </a:p>
        </p:txBody>
      </p:sp>
    </p:spTree>
    <p:extLst>
      <p:ext uri="{BB962C8B-B14F-4D97-AF65-F5344CB8AC3E}">
        <p14:creationId xmlns:p14="http://schemas.microsoft.com/office/powerpoint/2010/main" val="645302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https://www.ic.gc.ca/eic/site/ict-tic.nsf/eng/home</a:t>
            </a:r>
          </a:p>
          <a:p>
            <a:r>
              <a:rPr lang="en-CA" dirty="0"/>
              <a:t>http://itac.ca/our-industry-our-profile/</a:t>
            </a:r>
          </a:p>
          <a:p>
            <a:r>
              <a:rPr lang="en-CA" dirty="0"/>
              <a:t>https://www.itactalent.ca/wp-content/uploads/2014/06/ICT-%E2%80%93-The-Engine-of-Growth-in-Canada-%E2%80%93-Infographic.jpg</a:t>
            </a:r>
          </a:p>
          <a:p>
            <a:r>
              <a:rPr lang="en-CA" dirty="0"/>
              <a:t>https://globalnews.ca/news/3417919/the-10-best-jobs-of-2017-in-canada-according-to-indeed-ca/</a:t>
            </a:r>
          </a:p>
          <a:p>
            <a:r>
              <a:rPr lang="en-CA" dirty="0"/>
              <a:t>https://shawglobalnews.files.wordpress.com/2017/05/topjobscanada-indeed.jpg?quality=70&amp;strip=all&amp;strip=all</a:t>
            </a:r>
          </a:p>
          <a:p>
            <a:endParaRPr lang="en-US" dirty="0"/>
          </a:p>
          <a:p>
            <a:r>
              <a:rPr lang="en-US" dirty="0"/>
              <a:t>F</a:t>
            </a:r>
            <a:r>
              <a:rPr lang="en-CA" dirty="0" err="1"/>
              <a:t>inTech</a:t>
            </a:r>
            <a:r>
              <a:rPr lang="en-CA" dirty="0"/>
              <a:t>: https://www.theglobeandmail.com/business/commentary/article-weve-got-to-maximize-opportunities-and-minimize-risks-in-fintech/</a:t>
            </a:r>
          </a:p>
          <a:p>
            <a:r>
              <a:rPr lang="en-CA" dirty="0"/>
              <a:t>https://www.jvstoronto.org/blog/job-in-demand-the-growing-information-communications-and-technology-sector-in-canada/</a:t>
            </a:r>
          </a:p>
          <a:p>
            <a:endParaRPr lang="en-US" dirty="0"/>
          </a:p>
          <a:p>
            <a:r>
              <a:rPr lang="en-CA" dirty="0"/>
              <a:t>https://www.ictc-ctic.ca/wp-content/uploads/2017/07/ICTC_Outlook-2021-ENG-Final.pdf</a:t>
            </a:r>
          </a:p>
          <a:p>
            <a:r>
              <a:rPr lang="en-CA" sz="1200" b="0" i="0" kern="1200" dirty="0">
                <a:solidFill>
                  <a:schemeClr val="tx1"/>
                </a:solidFill>
                <a:effectLst/>
                <a:latin typeface="+mn-lt"/>
                <a:ea typeface="+mn-ea"/>
                <a:cs typeface="+mn-cs"/>
              </a:rPr>
              <a:t>Continuing Tech areas: social, mobile, apps, analytics and cloud technologies under Internet of Things (IoT) </a:t>
            </a:r>
          </a:p>
          <a:p>
            <a:r>
              <a:rPr lang="en-CA" sz="1200" b="0" i="0" kern="1200" dirty="0">
                <a:solidFill>
                  <a:schemeClr val="tx1"/>
                </a:solidFill>
                <a:effectLst/>
                <a:latin typeface="+mn-lt"/>
                <a:ea typeface="+mn-ea"/>
                <a:cs typeface="+mn-cs"/>
              </a:rPr>
              <a:t>Highest demand for skilled workers in the digital economy: </a:t>
            </a:r>
          </a:p>
          <a:p>
            <a:r>
              <a:rPr lang="en-CA" sz="1200" b="0" i="0" kern="1200" dirty="0">
                <a:solidFill>
                  <a:schemeClr val="tx1"/>
                </a:solidFill>
                <a:effectLst/>
                <a:latin typeface="+mn-lt"/>
                <a:ea typeface="+mn-ea"/>
                <a:cs typeface="+mn-cs"/>
              </a:rPr>
              <a:t>virtual reality (VR) and augmented reality (AR), </a:t>
            </a:r>
          </a:p>
          <a:p>
            <a:r>
              <a:rPr lang="en-CA" sz="1200" b="0" i="0" kern="1200" dirty="0">
                <a:solidFill>
                  <a:schemeClr val="tx1"/>
                </a:solidFill>
                <a:effectLst/>
                <a:latin typeface="+mn-lt"/>
                <a:ea typeface="+mn-ea"/>
                <a:cs typeface="+mn-cs"/>
              </a:rPr>
              <a:t>fifth generation (5G) mobile technology,</a:t>
            </a:r>
            <a:br>
              <a:rPr lang="en-CA" dirty="0"/>
            </a:br>
            <a:r>
              <a:rPr lang="en-CA" sz="1200" b="0" i="0" kern="1200" dirty="0">
                <a:solidFill>
                  <a:schemeClr val="tx1"/>
                </a:solidFill>
                <a:effectLst/>
                <a:latin typeface="+mn-lt"/>
                <a:ea typeface="+mn-ea"/>
                <a:cs typeface="+mn-cs"/>
              </a:rPr>
              <a:t>three-dimensional (3D) printing, </a:t>
            </a:r>
          </a:p>
          <a:p>
            <a:r>
              <a:rPr lang="en-CA" sz="1200" b="0" i="0" kern="1200" dirty="0">
                <a:solidFill>
                  <a:schemeClr val="tx1"/>
                </a:solidFill>
                <a:effectLst/>
                <a:latin typeface="+mn-lt"/>
                <a:ea typeface="+mn-ea"/>
                <a:cs typeface="+mn-cs"/>
              </a:rPr>
              <a:t>Blockchain, and </a:t>
            </a:r>
          </a:p>
          <a:p>
            <a:r>
              <a:rPr lang="en-CA" sz="1200" b="0" i="0" kern="1200" dirty="0">
                <a:solidFill>
                  <a:schemeClr val="tx1"/>
                </a:solidFill>
                <a:effectLst/>
                <a:latin typeface="+mn-lt"/>
                <a:ea typeface="+mn-ea"/>
                <a:cs typeface="+mn-cs"/>
              </a:rPr>
              <a:t>Artificial intelligence (AI). </a:t>
            </a:r>
          </a:p>
          <a:p>
            <a:endParaRPr lang="en-US" sz="1200" b="0" i="0" kern="1200" dirty="0">
              <a:solidFill>
                <a:schemeClr val="tx1"/>
              </a:solidFill>
              <a:effectLst/>
              <a:latin typeface="+mn-lt"/>
              <a:ea typeface="+mn-ea"/>
              <a:cs typeface="+mn-cs"/>
            </a:endParaRPr>
          </a:p>
          <a:p>
            <a:r>
              <a:rPr lang="en-CA" dirty="0"/>
              <a:t>https://www.randstad.ca/hot-jobs/technology-jobs/technology-jobs-in-toronto/</a:t>
            </a:r>
          </a:p>
          <a:p>
            <a:r>
              <a:rPr lang="en-US" dirty="0"/>
              <a:t>https://www.roberthalf.ca/en/salary-guide/technology</a:t>
            </a:r>
          </a:p>
          <a:p>
            <a:endParaRPr lang="en-US" dirty="0"/>
          </a:p>
          <a:p>
            <a:r>
              <a:rPr lang="en-CA" dirty="0"/>
              <a:t>Making up approximately 7% of the economy, Canada’s tech industry boasts 488,000 IT professionals </a:t>
            </a:r>
          </a:p>
          <a:p>
            <a:r>
              <a:rPr lang="en-CA" dirty="0"/>
              <a:t>https://www.randstad.ca/hot-jobs/technology-jobs-in-demand/#titles</a:t>
            </a:r>
          </a:p>
          <a:p>
            <a:endParaRPr lang="en-US" dirty="0"/>
          </a:p>
          <a:p>
            <a:r>
              <a:rPr lang="en-CA" dirty="0"/>
              <a:t>innovative industries such as advanced manufacturing, agri-food, clean technology, digital technology, health/biosciences and clean resources, as well as infrastructure and transportation. This also include "Fintech" Finance Technology, or companies that use innovative technology to revamp everything from banking to fraud security.</a:t>
            </a:r>
          </a:p>
          <a:p>
            <a:r>
              <a:rPr lang="en-US" dirty="0"/>
              <a:t>These initiatives require a range of skills including project managers.</a:t>
            </a:r>
          </a:p>
          <a:p>
            <a:r>
              <a:rPr lang="en-US" dirty="0"/>
              <a:t>http://www.theglobeandmail.com/report-on-business/canadian-fintech-companies-shine-as-venture-capital-investments-near-record/article33476692/</a:t>
            </a: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6</a:t>
            </a:fld>
            <a:endParaRPr lang="en-US"/>
          </a:p>
        </p:txBody>
      </p:sp>
    </p:spTree>
    <p:extLst>
      <p:ext uri="{BB962C8B-B14F-4D97-AF65-F5344CB8AC3E}">
        <p14:creationId xmlns:p14="http://schemas.microsoft.com/office/powerpoint/2010/main" val="698380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Cost effective software delivered in a timely manner needs good analysis, good design, and good management. Why? If it costs $1 to identify a business requirement at the beginning of a project, it costs $100+ to add it after Going Live.  The $1 cost is good management, the $100+ is bad management.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had better know what we are doing. “</a:t>
            </a:r>
            <a:r>
              <a:rPr lang="en-CA" sz="1200" b="0" i="0" kern="1200" dirty="0">
                <a:solidFill>
                  <a:schemeClr val="tx1"/>
                </a:solidFill>
                <a:effectLst/>
                <a:latin typeface="+mn-lt"/>
                <a:ea typeface="+mn-ea"/>
                <a:cs typeface="+mn-cs"/>
              </a:rPr>
              <a:t>good IT is expensive and bad IT is even more expensive”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endParaRPr lang="en-US" sz="1200" dirty="0"/>
          </a:p>
        </p:txBody>
      </p:sp>
      <p:sp>
        <p:nvSpPr>
          <p:cNvPr id="4" name="Slide Number Placeholder 3"/>
          <p:cNvSpPr>
            <a:spLocks noGrp="1"/>
          </p:cNvSpPr>
          <p:nvPr>
            <p:ph type="sldNum" sz="quarter" idx="10"/>
          </p:nvPr>
        </p:nvSpPr>
        <p:spPr/>
        <p:txBody>
          <a:bodyPr/>
          <a:lstStyle/>
          <a:p>
            <a:fld id="{6CE49CAB-11E7-4E46-B3A8-B9759289B5BF}" type="slidenum">
              <a:rPr lang="en-US" smtClean="0"/>
              <a:t>7</a:t>
            </a:fld>
            <a:endParaRPr lang="en-US"/>
          </a:p>
        </p:txBody>
      </p:sp>
    </p:spTree>
    <p:extLst>
      <p:ext uri="{BB962C8B-B14F-4D97-AF65-F5344CB8AC3E}">
        <p14:creationId xmlns:p14="http://schemas.microsoft.com/office/powerpoint/2010/main" val="1780161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School of ICT has Industry Advisory Committees who advise us on what they want to see in our CPD &amp; CPA graduates. Some of the technical skill sets change over time but they always ask that our graduates know about Project Management.</a:t>
            </a:r>
          </a:p>
          <a:p>
            <a:endParaRPr lang="en-CA" b="1" dirty="0"/>
          </a:p>
          <a:p>
            <a:r>
              <a:rPr lang="en-CA" b="1" dirty="0"/>
              <a:t>Project management is the application of knowledge, skills, tools and techniques to project activities to meet project requirements. </a:t>
            </a:r>
          </a:p>
          <a:p>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Project</a:t>
            </a:r>
            <a:r>
              <a:rPr lang="en-US" dirty="0"/>
              <a:t> Management is the “</a:t>
            </a:r>
            <a:r>
              <a:rPr lang="en-US" dirty="0">
                <a:solidFill>
                  <a:schemeClr val="tx2"/>
                </a:solidFill>
              </a:rPr>
              <a:t>discipline of initiating, planning, executing, controlling, and closing</a:t>
            </a:r>
            <a:r>
              <a:rPr lang="en-US" dirty="0"/>
              <a:t>” the work of a team “</a:t>
            </a:r>
            <a:r>
              <a:rPr lang="en-US" dirty="0">
                <a:solidFill>
                  <a:schemeClr val="tx2"/>
                </a:solidFill>
              </a:rPr>
              <a:t>to achieve specific goals and meet specific success criteria</a:t>
            </a:r>
            <a:r>
              <a:rPr lang="en-US" dirty="0"/>
              <a:t>.” </a:t>
            </a:r>
          </a:p>
          <a:p>
            <a:endParaRPr lang="en-US" dirty="0"/>
          </a:p>
          <a:p>
            <a:r>
              <a:rPr lang="en-CA" b="1" dirty="0"/>
              <a:t>Scope </a:t>
            </a:r>
            <a:r>
              <a:rPr lang="en-CA" dirty="0"/>
              <a:t>Management includes the processes required to ensure that the project includes all the work required, and only the work required, to complete the project successfully. Managing the project scope is primarily concerned with defining and controlling what is and is not included in the project.</a:t>
            </a:r>
          </a:p>
        </p:txBody>
      </p:sp>
      <p:sp>
        <p:nvSpPr>
          <p:cNvPr id="4" name="Slide Number Placeholder 3"/>
          <p:cNvSpPr>
            <a:spLocks noGrp="1"/>
          </p:cNvSpPr>
          <p:nvPr>
            <p:ph type="sldNum" sz="quarter" idx="10"/>
          </p:nvPr>
        </p:nvSpPr>
        <p:spPr/>
        <p:txBody>
          <a:bodyPr/>
          <a:lstStyle/>
          <a:p>
            <a:fld id="{6CE49CAB-11E7-4E46-B3A8-B9759289B5BF}" type="slidenum">
              <a:rPr lang="en-US" smtClean="0"/>
              <a:t>8</a:t>
            </a:fld>
            <a:endParaRPr lang="en-US"/>
          </a:p>
        </p:txBody>
      </p:sp>
    </p:spTree>
    <p:extLst>
      <p:ext uri="{BB962C8B-B14F-4D97-AF65-F5344CB8AC3E}">
        <p14:creationId xmlns:p14="http://schemas.microsoft.com/office/powerpoint/2010/main" val="3449185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https://en.wikipedia.org/wiki/Manhattan_Project</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E49CAB-11E7-4E46-B3A8-B9759289B5B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41136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028700"/>
            <a:ext cx="7848600" cy="1445419"/>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2628900"/>
            <a:ext cx="6400800" cy="131445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B07471-B472-4C3F-B46F-D347BD4AB42B}" type="datetimeFigureOut">
              <a:rPr lang="en-CA" smtClean="0"/>
              <a:t>2018-11-21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520302C-C939-453E-8DD2-9FE6F9C2455B}" type="slidenum">
              <a:rPr lang="en-CA" smtClean="0"/>
              <a:t>‹#›</a:t>
            </a:fld>
            <a:endParaRPr lang="en-CA"/>
          </a:p>
        </p:txBody>
      </p:sp>
      <p:cxnSp>
        <p:nvCxnSpPr>
          <p:cNvPr id="8" name="Straight Connector 7"/>
          <p:cNvCxnSpPr/>
          <p:nvPr/>
        </p:nvCxnSpPr>
        <p:spPr>
          <a:xfrm>
            <a:off x="685800" y="2548890"/>
            <a:ext cx="7848600" cy="1191"/>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55014"/>
            <a:ext cx="4038600" cy="35387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255014"/>
            <a:ext cx="4038600" cy="35387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B07471-B472-4C3F-B46F-D347BD4AB42B}" type="datetimeFigureOut">
              <a:rPr lang="en-CA" smtClean="0"/>
              <a:t>2018-11-21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94060"/>
            <a:ext cx="2139696" cy="946404"/>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594060"/>
            <a:ext cx="5715000" cy="418338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1597915"/>
            <a:ext cx="2139696" cy="31827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B07471-B472-4C3F-B46F-D347BD4AB42B}" type="datetimeFigureOut">
              <a:rPr lang="en-CA" smtClean="0"/>
              <a:t>2018-11-21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520302C-C939-453E-8DD2-9FE6F9C2455B}" type="slidenum">
              <a:rPr lang="en-CA" smtClean="0"/>
              <a:t>‹#›</a:t>
            </a:fld>
            <a:endParaRPr lang="en-CA"/>
          </a:p>
        </p:txBody>
      </p:sp>
      <p:cxnSp>
        <p:nvCxnSpPr>
          <p:cNvPr id="9" name="Straight Connector 8"/>
          <p:cNvCxnSpPr/>
          <p:nvPr/>
        </p:nvCxnSpPr>
        <p:spPr>
          <a:xfrm rot="5400000">
            <a:off x="684114" y="2684956"/>
            <a:ext cx="418338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94360"/>
            <a:ext cx="2142680" cy="94869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628651"/>
            <a:ext cx="5904390" cy="4125342"/>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57200" y="1600200"/>
            <a:ext cx="2139696" cy="31821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B07471-B472-4C3F-B46F-D347BD4AB42B}" type="datetimeFigureOut">
              <a:rPr lang="en-CA" smtClean="0"/>
              <a:t>2018-11-21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9B07471-B472-4C3F-B46F-D347BD4AB42B}" type="datetimeFigureOut">
              <a:rPr lang="en-CA" smtClean="0"/>
              <a:t>2018-11-21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457200"/>
            <a:ext cx="2057400" cy="440055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457200"/>
            <a:ext cx="6019800" cy="4400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B07471-B472-4C3F-B46F-D347BD4AB42B}" type="datetimeFigureOut">
              <a:rPr lang="en-CA" smtClean="0"/>
              <a:t>2018-11-21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9B07471-B472-4C3F-B46F-D347BD4AB42B}" type="datetimeFigureOut">
              <a:rPr lang="en-CA" smtClean="0"/>
              <a:t>2018-11-21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Query - Stop">
    <p:spTree>
      <p:nvGrpSpPr>
        <p:cNvPr id="1" name=""/>
        <p:cNvGrpSpPr/>
        <p:nvPr/>
      </p:nvGrpSpPr>
      <p:grpSpPr>
        <a:xfrm>
          <a:off x="0" y="0"/>
          <a:ext cx="0" cy="0"/>
          <a:chOff x="0" y="0"/>
          <a:chExt cx="0" cy="0"/>
        </a:xfrm>
      </p:grpSpPr>
      <p:sp>
        <p:nvSpPr>
          <p:cNvPr id="2" name="Title 1"/>
          <p:cNvSpPr>
            <a:spLocks noGrp="1"/>
          </p:cNvSpPr>
          <p:nvPr>
            <p:ph type="title"/>
          </p:nvPr>
        </p:nvSpPr>
        <p:spPr>
          <a:xfrm>
            <a:off x="457200" y="400050"/>
            <a:ext cx="7571184" cy="742950"/>
          </a:xfrm>
        </p:spPr>
        <p:txBody>
          <a:bodyPr/>
          <a:lstStyle/>
          <a:p>
            <a:r>
              <a:rPr lang="en-US" dirty="0"/>
              <a:t>Click to edit Master title style</a:t>
            </a:r>
            <a:endParaRPr lang="en-CA" dirty="0"/>
          </a:p>
        </p:txBody>
      </p:sp>
      <p:sp>
        <p:nvSpPr>
          <p:cNvPr id="3" name="Date Placeholder 2"/>
          <p:cNvSpPr>
            <a:spLocks noGrp="1"/>
          </p:cNvSpPr>
          <p:nvPr>
            <p:ph type="dt" sz="half" idx="10"/>
          </p:nvPr>
        </p:nvSpPr>
        <p:spPr/>
        <p:txBody>
          <a:bodyPr/>
          <a:lstStyle/>
          <a:p>
            <a:fld id="{E9B07471-B472-4C3F-B46F-D347BD4AB42B}" type="datetimeFigureOut">
              <a:rPr lang="en-CA" smtClean="0"/>
              <a:t>2018-11-21</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9520302C-C939-453E-8DD2-9FE6F9C2455B}" type="slidenum">
              <a:rPr lang="en-CA" smtClean="0"/>
              <a:t>‹#›</a:t>
            </a:fld>
            <a:endParaRPr lang="en-CA"/>
          </a:p>
        </p:txBody>
      </p:sp>
      <p:sp>
        <p:nvSpPr>
          <p:cNvPr id="6" name="Content Placeholder 2"/>
          <p:cNvSpPr>
            <a:spLocks noGrp="1"/>
          </p:cNvSpPr>
          <p:nvPr>
            <p:ph idx="1"/>
          </p:nvPr>
        </p:nvSpPr>
        <p:spPr>
          <a:xfrm>
            <a:off x="457200" y="1200150"/>
            <a:ext cx="8229600" cy="3657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8091958" y="411509"/>
            <a:ext cx="720080" cy="830997"/>
          </a:xfrm>
          <a:prstGeom prst="rect">
            <a:avLst/>
          </a:prstGeom>
          <a:noFill/>
        </p:spPr>
        <p:txBody>
          <a:bodyPr wrap="square" rtlCol="0">
            <a:spAutoFit/>
          </a:bodyPr>
          <a:lstStyle/>
          <a:p>
            <a:r>
              <a:rPr lang="en-CA" sz="4800" dirty="0" err="1">
                <a:solidFill>
                  <a:schemeClr val="tx2">
                    <a:lumMod val="60000"/>
                    <a:lumOff val="40000"/>
                  </a:schemeClr>
                </a:solidFill>
                <a:latin typeface="Webdings" pitchFamily="18" charset="2"/>
              </a:rPr>
              <a:t>i</a:t>
            </a:r>
            <a:endParaRPr lang="en-CA" sz="4800" dirty="0">
              <a:solidFill>
                <a:schemeClr val="tx2">
                  <a:lumMod val="60000"/>
                  <a:lumOff val="40000"/>
                </a:schemeClr>
              </a:solidFill>
              <a:latin typeface="Webdings" pitchFamily="18" charset="2"/>
            </a:endParaRPr>
          </a:p>
        </p:txBody>
      </p:sp>
    </p:spTree>
    <p:extLst>
      <p:ext uri="{BB962C8B-B14F-4D97-AF65-F5344CB8AC3E}">
        <p14:creationId xmlns:p14="http://schemas.microsoft.com/office/powerpoint/2010/main" val="24826139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1771651"/>
            <a:ext cx="7772400" cy="1650206"/>
          </a:xfrm>
        </p:spPr>
        <p:txBody>
          <a:bodyPr anchor="b">
            <a:normAutofit/>
          </a:bodyPr>
          <a:lstStyle>
            <a:lvl1pPr algn="l">
              <a:defRPr sz="4000" b="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722313" y="3470149"/>
            <a:ext cx="7772400" cy="1125140"/>
          </a:xfrm>
        </p:spPr>
        <p:txBody>
          <a:bodyPr anchor="t">
            <a:normAutofit/>
          </a:bodyPr>
          <a:lstStyle>
            <a:lvl1pPr marL="0" indent="0">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B07471-B472-4C3F-B46F-D347BD4AB42B}" type="datetimeFigureOut">
              <a:rPr lang="en-CA" smtClean="0"/>
              <a:t>2018-11-21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520302C-C939-453E-8DD2-9FE6F9C2455B}" type="slidenum">
              <a:rPr lang="en-CA" smtClean="0"/>
              <a:t>‹#›</a:t>
            </a:fld>
            <a:endParaRPr lang="en-CA"/>
          </a:p>
        </p:txBody>
      </p:sp>
      <p:cxnSp>
        <p:nvCxnSpPr>
          <p:cNvPr id="7" name="Straight Connector 6"/>
          <p:cNvCxnSpPr/>
          <p:nvPr/>
        </p:nvCxnSpPr>
        <p:spPr>
          <a:xfrm>
            <a:off x="731520" y="3449574"/>
            <a:ext cx="7848600" cy="1191"/>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257300"/>
            <a:ext cx="8219256" cy="47982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l">
              <a:buNone/>
              <a:defRPr sz="2400" b="0">
                <a:solidFill>
                  <a:schemeClr val="tx2"/>
                </a:solidFill>
                <a:latin typeface="Franklin Gothic Demi"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828800"/>
            <a:ext cx="8219256"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9B07471-B472-4C3F-B46F-D347BD4AB42B}" type="datetimeFigureOut">
              <a:rPr lang="en-CA" smtClean="0"/>
              <a:t>2018-11-21</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9520302C-C939-453E-8DD2-9FE6F9C2455B}" type="slidenum">
              <a:rPr lang="en-CA" smtClean="0"/>
              <a:t>‹#›</a:t>
            </a:fld>
            <a:endParaRPr lang="en-CA"/>
          </a:p>
        </p:txBody>
      </p:sp>
    </p:spTree>
    <p:extLst>
      <p:ext uri="{BB962C8B-B14F-4D97-AF65-F5344CB8AC3E}">
        <p14:creationId xmlns:p14="http://schemas.microsoft.com/office/powerpoint/2010/main" val="530375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55014"/>
            <a:ext cx="4474840" cy="35387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E9B07471-B472-4C3F-B46F-D347BD4AB42B}" type="datetimeFigureOut">
              <a:rPr lang="en-CA" smtClean="0"/>
              <a:t>2018-11-21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520302C-C939-453E-8DD2-9FE6F9C2455B}" type="slidenum">
              <a:rPr lang="en-CA" smtClean="0"/>
              <a:t>‹#›</a:t>
            </a:fld>
            <a:endParaRPr lang="en-CA"/>
          </a:p>
        </p:txBody>
      </p:sp>
      <p:sp>
        <p:nvSpPr>
          <p:cNvPr id="9" name="Picture Placeholder 8"/>
          <p:cNvSpPr>
            <a:spLocks noGrp="1"/>
          </p:cNvSpPr>
          <p:nvPr>
            <p:ph type="pic" sz="quarter" idx="13"/>
          </p:nvPr>
        </p:nvSpPr>
        <p:spPr>
          <a:xfrm>
            <a:off x="5004048" y="1257301"/>
            <a:ext cx="4139952" cy="3886200"/>
          </a:xfrm>
        </p:spPr>
        <p:txBody>
          <a:bodyPr/>
          <a:lstStyle/>
          <a:p>
            <a:endParaRPr lang="en-CA" dirty="0"/>
          </a:p>
        </p:txBody>
      </p:sp>
    </p:spTree>
    <p:extLst>
      <p:ext uri="{BB962C8B-B14F-4D97-AF65-F5344CB8AC3E}">
        <p14:creationId xmlns:p14="http://schemas.microsoft.com/office/powerpoint/2010/main" val="6161907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257300"/>
            <a:ext cx="3931920" cy="47982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latin typeface="Franklin Gothic Demi"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828800"/>
            <a:ext cx="3931920"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54880" y="1257300"/>
            <a:ext cx="3931920" cy="47982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Franklin Gothic Demi" pitchFamily="34"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54880" y="1828800"/>
            <a:ext cx="3931920"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B07471-B472-4C3F-B46F-D347BD4AB42B}" type="datetimeFigureOut">
              <a:rPr lang="en-CA" smtClean="0"/>
              <a:t>2018-11-21</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9520302C-C939-453E-8DD2-9FE6F9C2455B}" type="slidenum">
              <a:rPr lang="en-CA" smtClean="0"/>
              <a:t>‹#›</a:t>
            </a:fld>
            <a:endParaRPr lang="en-CA"/>
          </a:p>
        </p:txBody>
      </p:sp>
      <p:cxnSp>
        <p:nvCxnSpPr>
          <p:cNvPr id="11" name="Straight Connector 10"/>
          <p:cNvCxnSpPr/>
          <p:nvPr/>
        </p:nvCxnSpPr>
        <p:spPr>
          <a:xfrm rot="5400000">
            <a:off x="2806462" y="3034268"/>
            <a:ext cx="353187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9B07471-B472-4C3F-B46F-D347BD4AB42B}" type="datetimeFigureOut">
              <a:rPr lang="en-CA" smtClean="0"/>
              <a:t>2018-11-21</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B07471-B472-4C3F-B46F-D347BD4AB42B}" type="datetimeFigureOut">
              <a:rPr lang="en-CA" smtClean="0"/>
              <a:t>2018-11-21</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165590"/>
            <a:ext cx="9144000" cy="1714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400050"/>
            <a:ext cx="8229600" cy="7429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200150"/>
            <a:ext cx="8229600" cy="3657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2743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3716"/>
            <a:ext cx="2895600" cy="246888"/>
          </a:xfrm>
          <a:prstGeom prst="rect">
            <a:avLst/>
          </a:prstGeom>
        </p:spPr>
        <p:txBody>
          <a:bodyPr vert="horz" lIns="91440" tIns="45720" rIns="91440" bIns="45720" rtlCol="0" anchor="ctr"/>
          <a:lstStyle>
            <a:lvl1pPr algn="l">
              <a:defRPr sz="1200">
                <a:solidFill>
                  <a:srgbClr val="FFFFFF"/>
                </a:solidFill>
              </a:defRPr>
            </a:lvl1pPr>
          </a:lstStyle>
          <a:p>
            <a:fld id="{E9B07471-B472-4C3F-B46F-D347BD4AB42B}" type="datetimeFigureOut">
              <a:rPr lang="en-CA" smtClean="0"/>
              <a:t>2018-11-21</a:t>
            </a:fld>
            <a:endParaRPr lang="en-CA"/>
          </a:p>
        </p:txBody>
      </p:sp>
      <p:sp>
        <p:nvSpPr>
          <p:cNvPr id="5" name="Footer Placeholder 4"/>
          <p:cNvSpPr>
            <a:spLocks noGrp="1"/>
          </p:cNvSpPr>
          <p:nvPr>
            <p:ph type="ftr" sz="quarter" idx="3"/>
          </p:nvPr>
        </p:nvSpPr>
        <p:spPr>
          <a:xfrm>
            <a:off x="3429000" y="13716"/>
            <a:ext cx="4114800" cy="246888"/>
          </a:xfrm>
          <a:prstGeom prst="rect">
            <a:avLst/>
          </a:prstGeom>
        </p:spPr>
        <p:txBody>
          <a:bodyPr vert="horz" lIns="91440" tIns="45720" rIns="91440" bIns="45720" rtlCol="0" anchor="ctr"/>
          <a:lstStyle>
            <a:lvl1pPr algn="ctr">
              <a:defRPr sz="1200">
                <a:solidFill>
                  <a:srgbClr val="FFFFFF"/>
                </a:solidFill>
              </a:defRPr>
            </a:lvl1pPr>
          </a:lstStyle>
          <a:p>
            <a:endParaRPr lang="en-CA" dirty="0"/>
          </a:p>
        </p:txBody>
      </p:sp>
      <p:sp>
        <p:nvSpPr>
          <p:cNvPr id="6" name="Slide Number Placeholder 5"/>
          <p:cNvSpPr>
            <a:spLocks noGrp="1"/>
          </p:cNvSpPr>
          <p:nvPr>
            <p:ph type="sldNum" sz="quarter" idx="4"/>
          </p:nvPr>
        </p:nvSpPr>
        <p:spPr>
          <a:xfrm>
            <a:off x="7620000" y="13716"/>
            <a:ext cx="1066800" cy="246888"/>
          </a:xfrm>
          <a:prstGeom prst="rect">
            <a:avLst/>
          </a:prstGeom>
        </p:spPr>
        <p:txBody>
          <a:bodyPr vert="horz" lIns="91440" tIns="45720" rIns="91440" bIns="45720" rtlCol="0" anchor="ctr"/>
          <a:lstStyle>
            <a:lvl1pPr algn="l">
              <a:defRPr sz="1400" b="1">
                <a:solidFill>
                  <a:srgbClr val="FFFFFF"/>
                </a:solidFill>
              </a:defRPr>
            </a:lvl1pPr>
          </a:lstStyle>
          <a:p>
            <a:fld id="{9520302C-C939-453E-8DD2-9FE6F9C2455B}" type="slidenum">
              <a:rPr lang="en-CA" smtClean="0"/>
              <a:t>‹#›</a:t>
            </a:fld>
            <a:endParaRPr lang="en-CA"/>
          </a:p>
        </p:txBody>
      </p:sp>
    </p:spTree>
  </p:cSld>
  <p:clrMap bg1="lt1" tx1="dk1" bg2="lt2" tx2="dk2" accent1="accent1" accent2="accent2" accent3="accent3" accent4="accent4" accent5="accent5" accent6="accent6" hlink="hlink" folHlink="folHlink"/>
  <p:sldLayoutIdLst>
    <p:sldLayoutId id="2147484117" r:id="rId1"/>
    <p:sldLayoutId id="2147484118" r:id="rId2"/>
    <p:sldLayoutId id="2147484128" r:id="rId3"/>
    <p:sldLayoutId id="2147484119" r:id="rId4"/>
    <p:sldLayoutId id="2147484130" r:id="rId5"/>
    <p:sldLayoutId id="2147484129" r:id="rId6"/>
    <p:sldLayoutId id="2147484121" r:id="rId7"/>
    <p:sldLayoutId id="2147484122" r:id="rId8"/>
    <p:sldLayoutId id="2147484123" r:id="rId9"/>
    <p:sldLayoutId id="2147484120" r:id="rId10"/>
    <p:sldLayoutId id="2147484124" r:id="rId11"/>
    <p:sldLayoutId id="2147484125" r:id="rId12"/>
    <p:sldLayoutId id="2147484126" r:id="rId13"/>
    <p:sldLayoutId id="2147484127" r:id="rId14"/>
  </p:sldLayoutIdLst>
  <p:txStyles>
    <p:titleStyle>
      <a:lvl1pPr algn="l" defTabSz="914400" rtl="0" eaLnBrk="1" latinLnBrk="0" hangingPunct="1">
        <a:spcBef>
          <a:spcPct val="0"/>
        </a:spcBef>
        <a:buNone/>
        <a:defRPr sz="4000" b="0" kern="1200" spc="-100" baseline="0">
          <a:solidFill>
            <a:schemeClr val="tx2"/>
          </a:solidFill>
          <a:latin typeface="Franklin Gothic Demi" pitchFamily="34" charset="0"/>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www.pmi.org/"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3.gif"/></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thatpmgame.com/" TargetMode="External"/><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pmi.org/"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www.senecacollege.ca/fulltime/PMC.html" TargetMode="External"/><Relationship Id="rId2" Type="http://schemas.openxmlformats.org/officeDocument/2006/relationships/notesSlide" Target="../notesSlides/notesSlide24.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hyperlink" Target="http://www.senecacollege.ca/ce/business/management-human-resources/advanced-project-management.html" TargetMode="Externa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www.pmi.org/" TargetMode="External"/><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ambit-daspatnaik.blogspot.ca/2012/10/top-5-reasons-why-we-need-project.html" TargetMode="External"/><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a:t>Computer Principles for Programmers</a:t>
            </a:r>
          </a:p>
        </p:txBody>
      </p:sp>
      <p:sp>
        <p:nvSpPr>
          <p:cNvPr id="3" name="Subtitle 2"/>
          <p:cNvSpPr>
            <a:spLocks noGrp="1"/>
          </p:cNvSpPr>
          <p:nvPr>
            <p:ph type="subTitle" idx="1"/>
          </p:nvPr>
        </p:nvSpPr>
        <p:spPr>
          <a:xfrm>
            <a:off x="685800" y="2628900"/>
            <a:ext cx="7848600" cy="1314450"/>
          </a:xfrm>
        </p:spPr>
        <p:txBody>
          <a:bodyPr>
            <a:normAutofit/>
          </a:bodyPr>
          <a:lstStyle/>
          <a:p>
            <a:r>
              <a:rPr lang="en-US" b="1" dirty="0"/>
              <a:t>IT Projects, IT Jobs, and Project Management</a:t>
            </a:r>
            <a:endParaRPr lang="en-CA" b="1" dirty="0"/>
          </a:p>
        </p:txBody>
      </p:sp>
    </p:spTree>
    <p:extLst>
      <p:ext uri="{BB962C8B-B14F-4D97-AF65-F5344CB8AC3E}">
        <p14:creationId xmlns:p14="http://schemas.microsoft.com/office/powerpoint/2010/main" val="2586690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Scale of Projects</a:t>
            </a:r>
            <a:endParaRPr lang="en-US" dirty="0"/>
          </a:p>
        </p:txBody>
      </p:sp>
      <p:sp>
        <p:nvSpPr>
          <p:cNvPr id="3" name="TextBox 2"/>
          <p:cNvSpPr txBox="1"/>
          <p:nvPr/>
        </p:nvSpPr>
        <p:spPr>
          <a:xfrm>
            <a:off x="179512" y="1131590"/>
            <a:ext cx="8928992" cy="377795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300"/>
              </a:spcAft>
              <a:buClr>
                <a:srgbClr val="FDA023"/>
              </a:buClr>
              <a:buSzTx/>
              <a:buFontTx/>
              <a:buNone/>
              <a:tabLst/>
              <a:defRPr/>
            </a:pPr>
            <a:r>
              <a:rPr kumimoji="0" lang="en-CA" sz="2400" b="1" i="0" u="none" strike="noStrike" kern="1200" cap="none" spc="0" normalizeH="0" baseline="0" noProof="0" dirty="0">
                <a:ln>
                  <a:noFill/>
                </a:ln>
                <a:solidFill>
                  <a:prstClr val="black"/>
                </a:solidFill>
                <a:effectLst/>
                <a:uLnTx/>
                <a:uFillTx/>
                <a:latin typeface="Arial"/>
                <a:ea typeface="+mn-ea"/>
                <a:cs typeface="+mn-cs"/>
              </a:rPr>
              <a:t>Liberal Government March 2017 &amp; 2018 budgets</a:t>
            </a:r>
          </a:p>
          <a:p>
            <a:pPr marL="285750" marR="0" lvl="0" indent="-285750" algn="l" defTabSz="914400" rtl="0" eaLnBrk="1" fontAlgn="auto" latinLnBrk="0" hangingPunct="1">
              <a:lnSpc>
                <a:spcPct val="100000"/>
              </a:lnSpc>
              <a:spcBef>
                <a:spcPts val="0"/>
              </a:spcBef>
              <a:spcAft>
                <a:spcPts val="600"/>
              </a:spcAft>
              <a:buClr>
                <a:srgbClr val="FDA023"/>
              </a:buClr>
              <a:buSzTx/>
              <a:buFont typeface="Arial" panose="020B0604020202020204" pitchFamily="34" charset="0"/>
              <a:buChar char="•"/>
              <a:tabLst/>
              <a:defRPr/>
            </a:pPr>
            <a:r>
              <a:rPr kumimoji="0" lang="en-CA" sz="2400" b="0" i="0" u="none" strike="noStrike" kern="1200" cap="none" spc="0" normalizeH="0" baseline="0" noProof="0" dirty="0">
                <a:ln>
                  <a:noFill/>
                </a:ln>
                <a:solidFill>
                  <a:prstClr val="black"/>
                </a:solidFill>
                <a:effectLst/>
                <a:uLnTx/>
                <a:uFillTx/>
                <a:latin typeface="Arial"/>
                <a:ea typeface="+mn-ea"/>
                <a:cs typeface="+mn-cs"/>
              </a:rPr>
              <a:t>$125-million Pan-Canadian Artificial Intelligence Strategy</a:t>
            </a:r>
          </a:p>
          <a:p>
            <a:pPr marL="285750" marR="0" lvl="0" indent="-285750" algn="l" defTabSz="914400" rtl="0" eaLnBrk="1" fontAlgn="auto" latinLnBrk="0" hangingPunct="1">
              <a:lnSpc>
                <a:spcPct val="100000"/>
              </a:lnSpc>
              <a:spcBef>
                <a:spcPts val="0"/>
              </a:spcBef>
              <a:spcAft>
                <a:spcPts val="600"/>
              </a:spcAft>
              <a:buClr>
                <a:srgbClr val="FDA023"/>
              </a:buClr>
              <a:buSzTx/>
              <a:buFont typeface="Arial" panose="020B0604020202020204" pitchFamily="34" charset="0"/>
              <a:buChar char="•"/>
              <a:tabLst/>
              <a:defRPr/>
            </a:pPr>
            <a:r>
              <a:rPr kumimoji="0" lang="en-CA" sz="2400" b="0" i="0" u="none" strike="noStrike" kern="1200" cap="none" spc="0" normalizeH="0" baseline="0" noProof="0" dirty="0">
                <a:ln>
                  <a:noFill/>
                </a:ln>
                <a:solidFill>
                  <a:prstClr val="black"/>
                </a:solidFill>
                <a:effectLst/>
                <a:uLnTx/>
                <a:uFillTx/>
                <a:latin typeface="Arial"/>
                <a:ea typeface="+mn-ea"/>
                <a:cs typeface="+mn-cs"/>
              </a:rPr>
              <a:t>$950 million for Innovation Clusters over five years.</a:t>
            </a:r>
          </a:p>
          <a:p>
            <a:pPr marL="285750" marR="0" lvl="0" indent="-285750" algn="l" defTabSz="914400" rtl="0" eaLnBrk="1" fontAlgn="auto" latinLnBrk="0" hangingPunct="1">
              <a:lnSpc>
                <a:spcPct val="100000"/>
              </a:lnSpc>
              <a:spcBef>
                <a:spcPts val="0"/>
              </a:spcBef>
              <a:spcAft>
                <a:spcPts val="300"/>
              </a:spcAft>
              <a:buClr>
                <a:srgbClr val="FDA023"/>
              </a:buClr>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Arial"/>
                <a:ea typeface="+mn-ea"/>
                <a:cs typeface="+mn-cs"/>
              </a:rPr>
              <a:t>P</a:t>
            </a:r>
            <a:r>
              <a:rPr kumimoji="0" lang="en-CA" sz="2400" b="0" i="0" u="none" strike="noStrike" kern="1200" cap="none" spc="0" normalizeH="0" baseline="0" noProof="0" dirty="0" err="1">
                <a:ln>
                  <a:noFill/>
                </a:ln>
                <a:solidFill>
                  <a:prstClr val="black"/>
                </a:solidFill>
                <a:effectLst/>
                <a:uLnTx/>
                <a:uFillTx/>
                <a:latin typeface="Arial"/>
                <a:ea typeface="+mn-ea"/>
                <a:cs typeface="+mn-cs"/>
              </a:rPr>
              <a:t>hoenix</a:t>
            </a:r>
            <a:r>
              <a:rPr kumimoji="0" lang="en-CA" sz="2400" b="0" i="0" u="none" strike="noStrike" kern="1200" cap="none" spc="0" normalizeH="0" baseline="0" noProof="0" dirty="0">
                <a:ln>
                  <a:noFill/>
                </a:ln>
                <a:solidFill>
                  <a:prstClr val="black"/>
                </a:solidFill>
                <a:effectLst/>
                <a:uLnTx/>
                <a:uFillTx/>
                <a:latin typeface="Arial"/>
                <a:ea typeface="+mn-ea"/>
                <a:cs typeface="+mn-cs"/>
              </a:rPr>
              <a:t> Pay: $5.7M </a:t>
            </a:r>
            <a:r>
              <a:rPr kumimoji="0" lang="en-CA" sz="2400" b="0" i="0" u="none" strike="noStrike" kern="1200" cap="none" spc="0" normalizeH="0" baseline="0" noProof="0" dirty="0">
                <a:ln>
                  <a:noFill/>
                </a:ln>
                <a:solidFill>
                  <a:prstClr val="black"/>
                </a:solidFill>
                <a:effectLst/>
                <a:uLnTx/>
                <a:uFillTx/>
                <a:latin typeface="Arial"/>
                <a:ea typeface="+mn-ea"/>
                <a:cs typeface="+mn-cs"/>
                <a:sym typeface="Wingdings" panose="05000000000000000000" pitchFamily="2" charset="2"/>
              </a:rPr>
              <a:t> $185M</a:t>
            </a:r>
            <a:r>
              <a:rPr kumimoji="0" lang="en-CA" sz="2400" b="0" i="0" u="none" strike="noStrike" kern="1200" cap="none" spc="0" normalizeH="0" baseline="0" noProof="0" dirty="0">
                <a:ln>
                  <a:noFill/>
                </a:ln>
                <a:solidFill>
                  <a:prstClr val="black"/>
                </a:solidFill>
                <a:effectLst/>
                <a:uLnTx/>
                <a:uFillTx/>
                <a:latin typeface="Arial"/>
                <a:ea typeface="+mn-ea"/>
                <a:cs typeface="+mn-cs"/>
              </a:rPr>
              <a:t> </a:t>
            </a:r>
            <a:r>
              <a:rPr kumimoji="0" lang="en-CA" sz="2400" b="0" i="0" u="none" strike="noStrike" kern="1200" cap="none" spc="0" normalizeH="0" baseline="0" noProof="0" dirty="0">
                <a:ln>
                  <a:noFill/>
                </a:ln>
                <a:solidFill>
                  <a:prstClr val="black"/>
                </a:solidFill>
                <a:effectLst/>
                <a:uLnTx/>
                <a:uFillTx/>
                <a:latin typeface="Arial"/>
                <a:ea typeface="+mn-ea"/>
                <a:cs typeface="+mn-cs"/>
                <a:sym typeface="Wingdings" panose="05000000000000000000" pitchFamily="2" charset="2"/>
              </a:rPr>
              <a:t> $307M + $</a:t>
            </a:r>
            <a:r>
              <a:rPr lang="en-CA" sz="2400" dirty="0">
                <a:solidFill>
                  <a:prstClr val="black"/>
                </a:solidFill>
                <a:latin typeface="Arial"/>
                <a:sym typeface="Wingdings" panose="05000000000000000000" pitchFamily="2" charset="2"/>
              </a:rPr>
              <a:t>659</a:t>
            </a:r>
            <a:r>
              <a:rPr kumimoji="0" lang="en-CA" sz="2400" b="0" i="0" u="none" strike="noStrike" kern="1200" cap="none" spc="0" normalizeH="0" baseline="0" noProof="0" dirty="0">
                <a:ln>
                  <a:noFill/>
                </a:ln>
                <a:solidFill>
                  <a:prstClr val="black"/>
                </a:solidFill>
                <a:effectLst/>
                <a:uLnTx/>
                <a:uFillTx/>
                <a:latin typeface="Arial"/>
                <a:ea typeface="+mn-ea"/>
                <a:cs typeface="+mn-cs"/>
                <a:sym typeface="Wingdings" panose="05000000000000000000" pitchFamily="2" charset="2"/>
              </a:rPr>
              <a:t>M + $16M</a:t>
            </a:r>
            <a:br>
              <a:rPr kumimoji="0" lang="en-CA" sz="2400" b="0" i="0" u="none" strike="noStrike" kern="1200" cap="none" spc="0" normalizeH="0" baseline="0" noProof="0" dirty="0">
                <a:ln>
                  <a:noFill/>
                </a:ln>
                <a:solidFill>
                  <a:prstClr val="black"/>
                </a:solidFill>
                <a:effectLst/>
                <a:uLnTx/>
                <a:uFillTx/>
                <a:latin typeface="Arial"/>
                <a:ea typeface="+mn-ea"/>
                <a:cs typeface="+mn-cs"/>
                <a:sym typeface="Wingdings" panose="05000000000000000000" pitchFamily="2" charset="2"/>
              </a:rPr>
            </a:br>
            <a:r>
              <a:rPr kumimoji="0" lang="en-CA" sz="1800" b="0" i="0" u="none" strike="noStrike" kern="1200" cap="none" spc="0" normalizeH="0" baseline="0" noProof="0" dirty="0">
                <a:ln>
                  <a:noFill/>
                </a:ln>
                <a:solidFill>
                  <a:prstClr val="black"/>
                </a:solidFill>
                <a:effectLst/>
                <a:uLnTx/>
                <a:uFillTx/>
                <a:latin typeface="Arial"/>
                <a:ea typeface="+mn-ea"/>
                <a:cs typeface="+mn-cs"/>
                <a:sym typeface="Wingdings" panose="05000000000000000000" pitchFamily="2" charset="2"/>
              </a:rPr>
              <a:t>                                 2011             2016              2017           2018-24       2018-19</a:t>
            </a:r>
            <a:br>
              <a:rPr kumimoji="0" lang="en-CA" sz="1800" b="0" i="0" u="none" strike="noStrike" kern="1200" cap="none" spc="0" normalizeH="0" baseline="0" noProof="0" dirty="0">
                <a:ln>
                  <a:noFill/>
                </a:ln>
                <a:solidFill>
                  <a:prstClr val="black"/>
                </a:solidFill>
                <a:effectLst/>
                <a:uLnTx/>
                <a:uFillTx/>
                <a:latin typeface="Arial"/>
                <a:ea typeface="+mn-ea"/>
                <a:cs typeface="+mn-cs"/>
                <a:sym typeface="Wingdings" panose="05000000000000000000" pitchFamily="2" charset="2"/>
              </a:rPr>
            </a:br>
            <a:r>
              <a:rPr kumimoji="0" lang="en-CA" sz="1800" b="0" i="0" u="none" strike="noStrike" kern="1200" cap="none" spc="0" normalizeH="0" baseline="0" noProof="0" dirty="0">
                <a:ln>
                  <a:noFill/>
                </a:ln>
                <a:solidFill>
                  <a:prstClr val="black"/>
                </a:solidFill>
                <a:effectLst/>
                <a:uLnTx/>
                <a:uFillTx/>
                <a:latin typeface="Arial"/>
                <a:ea typeface="+mn-ea"/>
                <a:cs typeface="+mn-cs"/>
                <a:sym typeface="Wingdings" panose="05000000000000000000" pitchFamily="2" charset="2"/>
              </a:rPr>
              <a:t>                           software </a:t>
            </a:r>
            <a:r>
              <a:rPr kumimoji="0" lang="en-CA" sz="1800" b="0" i="0" u="none" strike="noStrike" kern="1200" cap="none" spc="0" normalizeH="0" baseline="0" noProof="0" dirty="0" err="1">
                <a:ln>
                  <a:noFill/>
                </a:ln>
                <a:solidFill>
                  <a:prstClr val="black"/>
                </a:solidFill>
                <a:effectLst/>
                <a:uLnTx/>
                <a:uFillTx/>
                <a:latin typeface="Arial"/>
                <a:ea typeface="+mn-ea"/>
                <a:cs typeface="+mn-cs"/>
                <a:sym typeface="Wingdings" panose="05000000000000000000" pitchFamily="2" charset="2"/>
              </a:rPr>
              <a:t>est</a:t>
            </a:r>
            <a:r>
              <a:rPr kumimoji="0" lang="en-CA" sz="1800" b="0" i="0" u="none" strike="noStrike" kern="1200" cap="none" spc="0" normalizeH="0" baseline="0" noProof="0" dirty="0">
                <a:ln>
                  <a:noFill/>
                </a:ln>
                <a:solidFill>
                  <a:prstClr val="black"/>
                </a:solidFill>
                <a:effectLst/>
                <a:uLnTx/>
                <a:uFillTx/>
                <a:latin typeface="Arial"/>
                <a:ea typeface="+mn-ea"/>
                <a:cs typeface="+mn-cs"/>
                <a:sym typeface="Wingdings" panose="05000000000000000000" pitchFamily="2" charset="2"/>
              </a:rPr>
              <a:t>    </a:t>
            </a:r>
            <a:r>
              <a:rPr kumimoji="0" lang="en-CA" sz="1800" b="0" i="0" u="none" strike="noStrike" kern="1200" cap="none" spc="0" normalizeH="0" baseline="0" noProof="0" dirty="0" err="1">
                <a:ln>
                  <a:noFill/>
                </a:ln>
                <a:solidFill>
                  <a:prstClr val="black"/>
                </a:solidFill>
                <a:effectLst/>
                <a:uLnTx/>
                <a:uFillTx/>
                <a:latin typeface="Arial"/>
                <a:ea typeface="+mn-ea"/>
                <a:cs typeface="+mn-cs"/>
                <a:sym typeface="Wingdings" panose="05000000000000000000" pitchFamily="2" charset="2"/>
              </a:rPr>
              <a:t>swr</a:t>
            </a:r>
            <a:r>
              <a:rPr kumimoji="0" lang="en-CA" sz="1800" b="0" i="0" u="none" strike="noStrike" kern="1200" cap="none" spc="0" normalizeH="0" baseline="0" noProof="0" dirty="0">
                <a:ln>
                  <a:noFill/>
                </a:ln>
                <a:solidFill>
                  <a:prstClr val="black"/>
                </a:solidFill>
                <a:effectLst/>
                <a:uLnTx/>
                <a:uFillTx/>
                <a:latin typeface="Arial"/>
                <a:ea typeface="+mn-ea"/>
                <a:cs typeface="+mn-cs"/>
                <a:sym typeface="Wingdings" panose="05000000000000000000" pitchFamily="2" charset="2"/>
              </a:rPr>
              <a:t> actual     total costs    future costs    research</a:t>
            </a:r>
            <a:br>
              <a:rPr kumimoji="0" lang="en-CA" sz="1800" b="0" i="0" u="none" strike="noStrike" kern="1200" cap="none" spc="0" normalizeH="0" baseline="0" noProof="0" dirty="0">
                <a:ln>
                  <a:noFill/>
                </a:ln>
                <a:solidFill>
                  <a:prstClr val="black"/>
                </a:solidFill>
                <a:effectLst/>
                <a:uLnTx/>
                <a:uFillTx/>
                <a:latin typeface="Arial"/>
                <a:ea typeface="+mn-ea"/>
                <a:cs typeface="+mn-cs"/>
                <a:sym typeface="Wingdings" panose="05000000000000000000" pitchFamily="2" charset="2"/>
              </a:rPr>
            </a:br>
            <a:r>
              <a:rPr kumimoji="0" lang="en-CA" sz="1800" b="0" i="0" u="none" strike="noStrike" kern="1200" cap="none" spc="0" normalizeH="0" baseline="0" noProof="0" dirty="0">
                <a:ln>
                  <a:noFill/>
                </a:ln>
                <a:solidFill>
                  <a:prstClr val="black"/>
                </a:solidFill>
                <a:effectLst/>
                <a:uLnTx/>
                <a:uFillTx/>
                <a:latin typeface="Arial"/>
                <a:ea typeface="+mn-ea"/>
                <a:cs typeface="+mn-cs"/>
                <a:sym typeface="Wingdings" panose="05000000000000000000" pitchFamily="2" charset="2"/>
              </a:rPr>
              <a:t>                                            Go Live April, 2016                                       new system</a:t>
            </a:r>
          </a:p>
          <a:p>
            <a:pPr marL="285750" lvl="0" indent="-285750">
              <a:spcAft>
                <a:spcPts val="300"/>
              </a:spcAft>
              <a:buClr>
                <a:srgbClr val="FDA023"/>
              </a:buClr>
              <a:buFont typeface="Arial" panose="020B0604020202020204" pitchFamily="34" charset="0"/>
              <a:buChar char="•"/>
              <a:defRPr/>
            </a:pPr>
            <a:r>
              <a:rPr lang="en-US" sz="2400" dirty="0">
                <a:solidFill>
                  <a:prstClr val="black"/>
                </a:solidFill>
                <a:latin typeface="Arial"/>
                <a:sym typeface="Wingdings" panose="05000000000000000000" pitchFamily="2" charset="2"/>
              </a:rPr>
              <a:t>Phoenix scope: 300,000 employees</a:t>
            </a:r>
            <a:r>
              <a:rPr lang="en-US" sz="2400" dirty="0">
                <a:solidFill>
                  <a:prstClr val="black"/>
                </a:solidFill>
                <a:sym typeface="Wingdings" panose="05000000000000000000" pitchFamily="2" charset="2"/>
              </a:rPr>
              <a:t>, 34 HR/payroll systems, 105 contracts, 80,000 different pay rules, </a:t>
            </a:r>
            <a:r>
              <a:rPr lang="en-US" sz="2400" dirty="0">
                <a:solidFill>
                  <a:prstClr val="black"/>
                </a:solidFill>
                <a:latin typeface="Arial"/>
                <a:sym typeface="Wingdings" panose="05000000000000000000" pitchFamily="2" charset="2"/>
              </a:rPr>
              <a:t>1,000 bugs by January, 2017; more open tickets/issues than employees.</a:t>
            </a:r>
            <a:endParaRPr lang="en-CA" sz="2400" dirty="0">
              <a:solidFill>
                <a:prstClr val="black"/>
              </a:solidFill>
              <a:latin typeface="Arial"/>
            </a:endParaRPr>
          </a:p>
        </p:txBody>
      </p:sp>
    </p:spTree>
    <p:extLst>
      <p:ext uri="{BB962C8B-B14F-4D97-AF65-F5344CB8AC3E}">
        <p14:creationId xmlns:p14="http://schemas.microsoft.com/office/powerpoint/2010/main" val="436738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3376" y="243716"/>
            <a:ext cx="1018456" cy="4619972"/>
          </a:xfrm>
        </p:spPr>
        <p:txBody>
          <a:bodyPr vert="vert270">
            <a:normAutofit fontScale="90000"/>
          </a:bodyPr>
          <a:lstStyle/>
          <a:p>
            <a:pPr algn="ctr"/>
            <a:r>
              <a:rPr lang="en-US" dirty="0"/>
              <a:t>Worldwide IT Spending</a:t>
            </a:r>
            <a:endParaRPr lang="en-CA"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0372" y="-36095"/>
            <a:ext cx="5139067" cy="5179595"/>
          </a:xfrm>
          <a:prstGeom prst="rect">
            <a:avLst/>
          </a:prstGeom>
        </p:spPr>
      </p:pic>
      <p:sp>
        <p:nvSpPr>
          <p:cNvPr id="8" name="Title 1"/>
          <p:cNvSpPr txBox="1">
            <a:spLocks/>
          </p:cNvSpPr>
          <p:nvPr/>
        </p:nvSpPr>
        <p:spPr>
          <a:xfrm>
            <a:off x="7258751" y="243716"/>
            <a:ext cx="1018456" cy="4619972"/>
          </a:xfrm>
          <a:prstGeom prst="rect">
            <a:avLst/>
          </a:prstGeom>
        </p:spPr>
        <p:txBody>
          <a:bodyPr vert="vert" lIns="91440" tIns="45720" rIns="91440" bIns="45720" rtlCol="0" anchor="ctr">
            <a:normAutofit fontScale="97500"/>
          </a:bodyPr>
          <a:lstStyle>
            <a:lvl1pPr algn="l" defTabSz="914400" rtl="0" eaLnBrk="1" latinLnBrk="0" hangingPunct="1">
              <a:spcBef>
                <a:spcPct val="0"/>
              </a:spcBef>
              <a:buNone/>
              <a:defRPr sz="4000" b="0" kern="1200" spc="-100" baseline="0">
                <a:solidFill>
                  <a:schemeClr val="tx2"/>
                </a:solidFill>
                <a:latin typeface="Franklin Gothic Demi" pitchFamily="34" charset="0"/>
                <a:ea typeface="+mj-ea"/>
                <a:cs typeface="+mj-cs"/>
              </a:defRPr>
            </a:lvl1pPr>
          </a:lstStyle>
          <a:p>
            <a:pPr algn="ctr"/>
            <a:r>
              <a:rPr lang="en-US" dirty="0" err="1"/>
              <a:t>Garnter</a:t>
            </a:r>
            <a:r>
              <a:rPr lang="en-US" dirty="0"/>
              <a:t> Inc.</a:t>
            </a:r>
            <a:endParaRPr lang="en-CA" dirty="0"/>
          </a:p>
        </p:txBody>
      </p:sp>
    </p:spTree>
    <p:extLst>
      <p:ext uri="{BB962C8B-B14F-4D97-AF65-F5344CB8AC3E}">
        <p14:creationId xmlns:p14="http://schemas.microsoft.com/office/powerpoint/2010/main" val="4254347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BF51B5-D557-44D2-8887-C2A5C7F887BF}"/>
              </a:ext>
            </a:extLst>
          </p:cNvPr>
          <p:cNvPicPr>
            <a:picLocks noChangeAspect="1"/>
          </p:cNvPicPr>
          <p:nvPr/>
        </p:nvPicPr>
        <p:blipFill>
          <a:blip r:embed="rId3"/>
          <a:stretch>
            <a:fillRect/>
          </a:stretch>
        </p:blipFill>
        <p:spPr>
          <a:xfrm>
            <a:off x="1787825" y="0"/>
            <a:ext cx="5568349" cy="5143500"/>
          </a:xfrm>
          <a:prstGeom prst="rect">
            <a:avLst/>
          </a:prstGeom>
        </p:spPr>
      </p:pic>
    </p:spTree>
    <p:extLst>
      <p:ext uri="{BB962C8B-B14F-4D97-AF65-F5344CB8AC3E}">
        <p14:creationId xmlns:p14="http://schemas.microsoft.com/office/powerpoint/2010/main" val="2495356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203598"/>
            <a:ext cx="9144000" cy="39399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title"/>
          </p:nvPr>
        </p:nvSpPr>
        <p:spPr>
          <a:xfrm>
            <a:off x="89755" y="339502"/>
            <a:ext cx="8964488" cy="742950"/>
          </a:xfrm>
        </p:spPr>
        <p:txBody>
          <a:bodyPr>
            <a:noAutofit/>
          </a:bodyPr>
          <a:lstStyle/>
          <a:p>
            <a:r>
              <a:rPr lang="en-US" sz="2400" dirty="0"/>
              <a:t>What are some typical “IT Projects?” What does a Project Manager do?</a:t>
            </a:r>
          </a:p>
        </p:txBody>
      </p:sp>
      <p:pic>
        <p:nvPicPr>
          <p:cNvPr id="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779662"/>
            <a:ext cx="9144000" cy="26785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399285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What are some typical “IT Projects?” </a:t>
            </a:r>
          </a:p>
        </p:txBody>
      </p:sp>
      <p:sp>
        <p:nvSpPr>
          <p:cNvPr id="3" name="Content Placeholder 2"/>
          <p:cNvSpPr>
            <a:spLocks noGrp="1"/>
          </p:cNvSpPr>
          <p:nvPr>
            <p:ph idx="1"/>
          </p:nvPr>
        </p:nvSpPr>
        <p:spPr>
          <a:xfrm>
            <a:off x="457200" y="1347614"/>
            <a:ext cx="8229600" cy="3657600"/>
          </a:xfrm>
        </p:spPr>
        <p:txBody>
          <a:bodyPr>
            <a:normAutofit/>
          </a:bodyPr>
          <a:lstStyle/>
          <a:p>
            <a:r>
              <a:rPr lang="en-CA" dirty="0"/>
              <a:t>Development of new software or </a:t>
            </a:r>
            <a:r>
              <a:rPr lang="en-CA" dirty="0">
                <a:solidFill>
                  <a:schemeClr val="tx2"/>
                </a:solidFill>
              </a:rPr>
              <a:t>enhancement of existing systems to meet changing organizational goals</a:t>
            </a:r>
            <a:endParaRPr lang="en-CA" dirty="0">
              <a:solidFill>
                <a:srgbClr val="0070C0"/>
              </a:solidFill>
            </a:endParaRPr>
          </a:p>
          <a:p>
            <a:r>
              <a:rPr lang="en-CA" dirty="0"/>
              <a:t>Deployment of </a:t>
            </a:r>
            <a:r>
              <a:rPr lang="en-CA" dirty="0">
                <a:solidFill>
                  <a:schemeClr val="tx2"/>
                </a:solidFill>
              </a:rPr>
              <a:t>new software </a:t>
            </a:r>
            <a:r>
              <a:rPr lang="en-CA" dirty="0"/>
              <a:t>across an organization and </a:t>
            </a:r>
            <a:r>
              <a:rPr lang="en-CA" dirty="0">
                <a:solidFill>
                  <a:schemeClr val="tx2"/>
                </a:solidFill>
              </a:rPr>
              <a:t>user training</a:t>
            </a:r>
            <a:endParaRPr lang="en-CA" dirty="0">
              <a:solidFill>
                <a:srgbClr val="0070C0"/>
              </a:solidFill>
            </a:endParaRPr>
          </a:p>
          <a:p>
            <a:r>
              <a:rPr lang="en-CA" dirty="0"/>
              <a:t>Upgrading of </a:t>
            </a:r>
            <a:r>
              <a:rPr lang="en-CA" dirty="0">
                <a:solidFill>
                  <a:schemeClr val="tx2"/>
                </a:solidFill>
              </a:rPr>
              <a:t>new workstations/OS and user training</a:t>
            </a:r>
            <a:endParaRPr lang="en-CA" dirty="0">
              <a:solidFill>
                <a:srgbClr val="0070C0"/>
              </a:solidFill>
            </a:endParaRPr>
          </a:p>
          <a:p>
            <a:r>
              <a:rPr lang="en-CA" dirty="0"/>
              <a:t>Upgrading of infrastructure: servers, network switches / routers / architecture to </a:t>
            </a:r>
            <a:r>
              <a:rPr lang="en-CA" dirty="0">
                <a:solidFill>
                  <a:schemeClr val="tx2"/>
                </a:solidFill>
              </a:rPr>
              <a:t>improve performance and workflow </a:t>
            </a:r>
            <a:r>
              <a:rPr lang="en-CA" dirty="0"/>
              <a:t>(not your job but it will affect you)</a:t>
            </a:r>
            <a:endParaRPr lang="en-CA" dirty="0">
              <a:solidFill>
                <a:schemeClr val="tx2"/>
              </a:solidFill>
            </a:endParaRPr>
          </a:p>
          <a:p>
            <a:endParaRPr lang="en-CA" dirty="0"/>
          </a:p>
          <a:p>
            <a:endParaRPr lang="en-US" dirty="0"/>
          </a:p>
        </p:txBody>
      </p:sp>
    </p:spTree>
    <p:extLst>
      <p:ext uri="{BB962C8B-B14F-4D97-AF65-F5344CB8AC3E}">
        <p14:creationId xmlns:p14="http://schemas.microsoft.com/office/powerpoint/2010/main" val="3412672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301565"/>
            <a:ext cx="8229600" cy="742950"/>
          </a:xfrm>
        </p:spPr>
        <p:txBody>
          <a:bodyPr/>
          <a:lstStyle/>
          <a:p>
            <a:r>
              <a:rPr lang="en-US" dirty="0"/>
              <a:t>What does a Project Manager do?</a:t>
            </a:r>
          </a:p>
        </p:txBody>
      </p:sp>
      <p:sp>
        <p:nvSpPr>
          <p:cNvPr id="3" name="Content Placeholder 2"/>
          <p:cNvSpPr>
            <a:spLocks noGrp="1"/>
          </p:cNvSpPr>
          <p:nvPr>
            <p:ph idx="1"/>
          </p:nvPr>
        </p:nvSpPr>
        <p:spPr>
          <a:xfrm>
            <a:off x="457199" y="1044514"/>
            <a:ext cx="8229600" cy="1136189"/>
          </a:xfrm>
        </p:spPr>
        <p:txBody>
          <a:bodyPr>
            <a:noAutofit/>
          </a:bodyPr>
          <a:lstStyle/>
          <a:p>
            <a:pPr>
              <a:spcBef>
                <a:spcPts val="0"/>
              </a:spcBef>
            </a:pPr>
            <a:r>
              <a:rPr lang="en-CA" sz="2000" dirty="0">
                <a:solidFill>
                  <a:schemeClr val="tx2"/>
                </a:solidFill>
              </a:rPr>
              <a:t>PM ensures the project </a:t>
            </a:r>
            <a:r>
              <a:rPr lang="en-CA" sz="2000" b="1" dirty="0">
                <a:solidFill>
                  <a:schemeClr val="tx2"/>
                </a:solidFill>
              </a:rPr>
              <a:t>meets its goal</a:t>
            </a:r>
            <a:r>
              <a:rPr lang="en-CA" sz="2000" dirty="0">
                <a:solidFill>
                  <a:schemeClr val="tx2"/>
                </a:solidFill>
              </a:rPr>
              <a:t>, </a:t>
            </a:r>
            <a:r>
              <a:rPr lang="en-CA" sz="2000" b="1" dirty="0">
                <a:solidFill>
                  <a:schemeClr val="tx2"/>
                </a:solidFill>
              </a:rPr>
              <a:t>on time</a:t>
            </a:r>
            <a:r>
              <a:rPr lang="en-CA" sz="2000" dirty="0">
                <a:solidFill>
                  <a:schemeClr val="tx2"/>
                </a:solidFill>
              </a:rPr>
              <a:t>, </a:t>
            </a:r>
            <a:r>
              <a:rPr lang="en-CA" sz="2000" b="1" dirty="0">
                <a:solidFill>
                  <a:schemeClr val="tx2"/>
                </a:solidFill>
              </a:rPr>
              <a:t>within budget</a:t>
            </a:r>
            <a:r>
              <a:rPr lang="en-CA" sz="2000" dirty="0">
                <a:solidFill>
                  <a:schemeClr val="tx2"/>
                </a:solidFill>
              </a:rPr>
              <a:t>.</a:t>
            </a:r>
            <a:endParaRPr lang="en-CA" sz="2000" dirty="0"/>
          </a:p>
          <a:p>
            <a:pPr>
              <a:spcBef>
                <a:spcPts val="0"/>
              </a:spcBef>
            </a:pPr>
            <a:r>
              <a:rPr lang="en-CA" sz="2000" dirty="0"/>
              <a:t>A project is a “</a:t>
            </a:r>
            <a:r>
              <a:rPr lang="en-CA" sz="2000" dirty="0">
                <a:solidFill>
                  <a:schemeClr val="tx2"/>
                </a:solidFill>
              </a:rPr>
              <a:t>collaborative work, carefully planned, to achieve a particular task or goal.</a:t>
            </a:r>
            <a:r>
              <a:rPr lang="en-CA" sz="2000" dirty="0"/>
              <a:t>” …that’s the ideal…then you solve problems</a:t>
            </a:r>
          </a:p>
        </p:txBody>
      </p:sp>
      <p:pic>
        <p:nvPicPr>
          <p:cNvPr id="2050" name="Picture 2" descr="https://programsuccess.files.wordpress.com/2011/04/triple-constrain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1121" y="2180704"/>
            <a:ext cx="3021757" cy="243969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64505" y="2404410"/>
            <a:ext cx="2520280" cy="2215991"/>
          </a:xfrm>
          <a:prstGeom prst="rect">
            <a:avLst/>
          </a:prstGeom>
          <a:noFill/>
        </p:spPr>
        <p:txBody>
          <a:bodyPr wrap="square" rtlCol="0">
            <a:spAutoFit/>
          </a:bodyPr>
          <a:lstStyle/>
          <a:p>
            <a:r>
              <a:rPr lang="en-CA" sz="2400" dirty="0"/>
              <a:t>Triple Constraint,</a:t>
            </a:r>
            <a:br>
              <a:rPr lang="en-CA" sz="2400" dirty="0"/>
            </a:br>
            <a:r>
              <a:rPr lang="en-CA" sz="2400" dirty="0"/>
              <a:t>Project Management Triangle, </a:t>
            </a:r>
            <a:br>
              <a:rPr lang="en-CA" sz="2400" dirty="0"/>
            </a:br>
            <a:r>
              <a:rPr lang="en-CA" sz="2400" dirty="0"/>
              <a:t>Iron Triangle</a:t>
            </a:r>
          </a:p>
          <a:p>
            <a:endParaRPr lang="en-CA" dirty="0"/>
          </a:p>
        </p:txBody>
      </p:sp>
      <p:sp>
        <p:nvSpPr>
          <p:cNvPr id="6" name="TextBox 5"/>
          <p:cNvSpPr txBox="1"/>
          <p:nvPr/>
        </p:nvSpPr>
        <p:spPr>
          <a:xfrm>
            <a:off x="6588224" y="2499742"/>
            <a:ext cx="1964904" cy="1384995"/>
          </a:xfrm>
          <a:prstGeom prst="rect">
            <a:avLst/>
          </a:prstGeom>
          <a:noFill/>
        </p:spPr>
        <p:txBody>
          <a:bodyPr wrap="square" rtlCol="0">
            <a:spAutoFit/>
          </a:bodyPr>
          <a:lstStyle/>
          <a:p>
            <a:r>
              <a:rPr lang="en-CA" sz="2800" dirty="0"/>
              <a:t>Scope = Time × Resources</a:t>
            </a:r>
          </a:p>
        </p:txBody>
      </p:sp>
    </p:spTree>
    <p:extLst>
      <p:ext uri="{BB962C8B-B14F-4D97-AF65-F5344CB8AC3E}">
        <p14:creationId xmlns:p14="http://schemas.microsoft.com/office/powerpoint/2010/main" val="24860717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528" y="1200150"/>
            <a:ext cx="8363272" cy="3657600"/>
          </a:xfrm>
        </p:spPr>
        <p:txBody>
          <a:bodyPr>
            <a:normAutofit lnSpcReduction="10000"/>
          </a:bodyPr>
          <a:lstStyle/>
          <a:p>
            <a:r>
              <a:rPr lang="en-CA" dirty="0"/>
              <a:t>Project Management is the “</a:t>
            </a:r>
            <a:r>
              <a:rPr lang="en-CA" dirty="0">
                <a:solidFill>
                  <a:schemeClr val="tx2"/>
                </a:solidFill>
              </a:rPr>
              <a:t>application of knowledge, skills, tools, and techniques to project activities in order to meet project requirements</a:t>
            </a:r>
            <a:r>
              <a:rPr lang="en-CA" dirty="0"/>
              <a:t>” </a:t>
            </a:r>
            <a:r>
              <a:rPr lang="en-CA" sz="1000" dirty="0">
                <a:hlinkClick r:id="rId3"/>
              </a:rPr>
              <a:t>www.pmi.org</a:t>
            </a:r>
            <a:r>
              <a:rPr lang="en-CA" sz="1000" dirty="0"/>
              <a:t> web site PMBOK Guide</a:t>
            </a:r>
          </a:p>
          <a:p>
            <a:pPr marL="0" indent="0">
              <a:buNone/>
            </a:pPr>
            <a:endParaRPr lang="en-US" sz="1000" dirty="0"/>
          </a:p>
          <a:p>
            <a:pPr marL="0" indent="0">
              <a:buNone/>
            </a:pPr>
            <a:r>
              <a:rPr lang="en-CA" dirty="0"/>
              <a:t>What does a Project Manager know? </a:t>
            </a:r>
          </a:p>
          <a:p>
            <a:r>
              <a:rPr lang="en-CA" dirty="0">
                <a:solidFill>
                  <a:schemeClr val="tx2"/>
                </a:solidFill>
              </a:rPr>
              <a:t>Must have general knowledge of management and human communication and collaboration.</a:t>
            </a:r>
          </a:p>
          <a:p>
            <a:r>
              <a:rPr lang="en-CA" dirty="0">
                <a:solidFill>
                  <a:schemeClr val="tx2"/>
                </a:solidFill>
              </a:rPr>
              <a:t>Must have particular knowledge of the project discipline </a:t>
            </a:r>
            <a:r>
              <a:rPr lang="en-CA" dirty="0"/>
              <a:t>(you can’t manage an IT project </a:t>
            </a:r>
            <a:r>
              <a:rPr lang="en-CA" dirty="0">
                <a:solidFill>
                  <a:schemeClr val="tx2"/>
                </a:solidFill>
              </a:rPr>
              <a:t>unless</a:t>
            </a:r>
            <a:r>
              <a:rPr lang="en-CA" dirty="0"/>
              <a:t> you understand IT and software development).</a:t>
            </a:r>
          </a:p>
        </p:txBody>
      </p:sp>
      <p:sp>
        <p:nvSpPr>
          <p:cNvPr id="6" name="Title 1"/>
          <p:cNvSpPr>
            <a:spLocks noGrp="1"/>
          </p:cNvSpPr>
          <p:nvPr>
            <p:ph type="title"/>
          </p:nvPr>
        </p:nvSpPr>
        <p:spPr>
          <a:xfrm>
            <a:off x="323528" y="322895"/>
            <a:ext cx="8229600" cy="742950"/>
          </a:xfrm>
        </p:spPr>
        <p:txBody>
          <a:bodyPr>
            <a:normAutofit fontScale="90000"/>
          </a:bodyPr>
          <a:lstStyle/>
          <a:p>
            <a:r>
              <a:rPr lang="en-US" dirty="0"/>
              <a:t>What does a Project Manager do? (Cont’d)</a:t>
            </a:r>
          </a:p>
        </p:txBody>
      </p:sp>
    </p:spTree>
    <p:extLst>
      <p:ext uri="{BB962C8B-B14F-4D97-AF65-F5344CB8AC3E}">
        <p14:creationId xmlns:p14="http://schemas.microsoft.com/office/powerpoint/2010/main" val="37640307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AE954-41A6-4036-9BB9-DB9AAF20801B}"/>
              </a:ext>
            </a:extLst>
          </p:cNvPr>
          <p:cNvSpPr>
            <a:spLocks noGrp="1"/>
          </p:cNvSpPr>
          <p:nvPr>
            <p:ph type="title"/>
          </p:nvPr>
        </p:nvSpPr>
        <p:spPr>
          <a:xfrm>
            <a:off x="539552" y="339502"/>
            <a:ext cx="2594118" cy="2736304"/>
          </a:xfrm>
        </p:spPr>
        <p:txBody>
          <a:bodyPr>
            <a:normAutofit/>
          </a:bodyPr>
          <a:lstStyle/>
          <a:p>
            <a:r>
              <a:rPr lang="en-US" sz="4800" dirty="0"/>
              <a:t>Good</a:t>
            </a:r>
            <a:br>
              <a:rPr lang="en-US" sz="4800" dirty="0"/>
            </a:br>
            <a:r>
              <a:rPr lang="en-US" sz="4800" dirty="0"/>
              <a:t>Cheap</a:t>
            </a:r>
            <a:br>
              <a:rPr lang="en-US" sz="4800" dirty="0"/>
            </a:br>
            <a:r>
              <a:rPr lang="en-US" sz="4800" dirty="0"/>
              <a:t>Fast</a:t>
            </a:r>
            <a:endParaRPr lang="en-CA" sz="4800" dirty="0"/>
          </a:p>
        </p:txBody>
      </p:sp>
      <p:pic>
        <p:nvPicPr>
          <p:cNvPr id="1026" name="Picture 2" descr="https://static1.squarespace.com/static/56c78e9ff850827f409a3cc4/t/56c7e222627c545f7c9bd510/1455940194714/?format=1000w">
            <a:extLst>
              <a:ext uri="{FF2B5EF4-FFF2-40B4-BE49-F238E27FC236}">
                <a16:creationId xmlns:a16="http://schemas.microsoft.com/office/drawing/2014/main" id="{B3E8A069-4F5A-462B-8BB2-22FC62439AB9}"/>
              </a:ext>
            </a:extLst>
          </p:cNvPr>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3416658" y="-2108770"/>
            <a:ext cx="5770124" cy="7704856"/>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D4DA3601-567E-4BDA-9054-05EC860E04AB}"/>
              </a:ext>
            </a:extLst>
          </p:cNvPr>
          <p:cNvSpPr txBox="1">
            <a:spLocks/>
          </p:cNvSpPr>
          <p:nvPr/>
        </p:nvSpPr>
        <p:spPr>
          <a:xfrm>
            <a:off x="539552" y="2931790"/>
            <a:ext cx="2594118" cy="864096"/>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b="0" kern="1200" spc="-100" baseline="0">
                <a:solidFill>
                  <a:schemeClr val="tx2"/>
                </a:solidFill>
                <a:latin typeface="Franklin Gothic Demi" pitchFamily="34" charset="0"/>
                <a:ea typeface="+mj-ea"/>
                <a:cs typeface="+mj-cs"/>
              </a:defRPr>
            </a:lvl1pPr>
          </a:lstStyle>
          <a:p>
            <a:r>
              <a:rPr lang="en-US" sz="4800" dirty="0"/>
              <a:t>Pick Two</a:t>
            </a:r>
            <a:endParaRPr lang="en-CA" sz="4800" dirty="0"/>
          </a:p>
        </p:txBody>
      </p:sp>
      <p:pic>
        <p:nvPicPr>
          <p:cNvPr id="5" name="Picture 4">
            <a:extLst>
              <a:ext uri="{FF2B5EF4-FFF2-40B4-BE49-F238E27FC236}">
                <a16:creationId xmlns:a16="http://schemas.microsoft.com/office/drawing/2014/main" id="{EA10F8BE-DFBB-47B8-A239-1A341FC2613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0754" y="-1"/>
            <a:ext cx="4035662" cy="5151909"/>
          </a:xfrm>
          <a:prstGeom prst="rect">
            <a:avLst/>
          </a:prstGeom>
        </p:spPr>
      </p:pic>
    </p:spTree>
    <p:extLst>
      <p:ext uri="{BB962C8B-B14F-4D97-AF65-F5344CB8AC3E}">
        <p14:creationId xmlns:p14="http://schemas.microsoft.com/office/powerpoint/2010/main" val="2710574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1" nodeType="afterEffect">
                                  <p:stCondLst>
                                    <p:cond delay="15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500"/>
                                        <p:tgtEl>
                                          <p:spTgt spid="6"/>
                                        </p:tgtEl>
                                      </p:cBhvr>
                                    </p:animEffect>
                                  </p:childTnLst>
                                </p:cTn>
                              </p:par>
                              <p:par>
                                <p:cTn id="12" presetID="10" presetClass="entr" presetSubtype="0" fill="hold" nodeType="withEffect">
                                  <p:stCondLst>
                                    <p:cond delay="300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xit" presetSubtype="0" fill="hold" nodeType="withEffect">
                                  <p:stCondLst>
                                    <p:cond delay="15000"/>
                                  </p:stCondLst>
                                  <p:childTnLst>
                                    <p:animEffect transition="out" filter="fade">
                                      <p:cBhvr>
                                        <p:cTn id="16" dur="500"/>
                                        <p:tgtEl>
                                          <p:spTgt spid="5"/>
                                        </p:tgtEl>
                                      </p:cBhvr>
                                    </p:animEffect>
                                    <p:set>
                                      <p:cBhvr>
                                        <p:cTn id="17" dur="1" fill="hold">
                                          <p:stCondLst>
                                            <p:cond delay="499"/>
                                          </p:stCondLst>
                                        </p:cTn>
                                        <p:tgtEl>
                                          <p:spTgt spid="5"/>
                                        </p:tgtEl>
                                        <p:attrNameLst>
                                          <p:attrName>style.visibility</p:attrName>
                                        </p:attrNameLst>
                                      </p:cBhvr>
                                      <p:to>
                                        <p:strVal val="hidden"/>
                                      </p:to>
                                    </p:set>
                                  </p:childTnLst>
                                </p:cTn>
                              </p:par>
                            </p:childTnLst>
                          </p:cTn>
                        </p:par>
                        <p:par>
                          <p:cTn id="18" fill="hold">
                            <p:stCondLst>
                              <p:cond delay="16000"/>
                            </p:stCondLst>
                            <p:childTnLst>
                              <p:par>
                                <p:cTn id="19" presetID="10" presetClass="entr" presetSubtype="0" fill="hold" nodeType="afterEffect">
                                  <p:stCondLst>
                                    <p:cond delay="0"/>
                                  </p:stCondLst>
                                  <p:childTnLst>
                                    <p:set>
                                      <p:cBhvr>
                                        <p:cTn id="20" dur="1" fill="hold">
                                          <p:stCondLst>
                                            <p:cond delay="0"/>
                                          </p:stCondLst>
                                        </p:cTn>
                                        <p:tgtEl>
                                          <p:spTgt spid="1026"/>
                                        </p:tgtEl>
                                        <p:attrNameLst>
                                          <p:attrName>style.visibility</p:attrName>
                                        </p:attrNameLst>
                                      </p:cBhvr>
                                      <p:to>
                                        <p:strVal val="visible"/>
                                      </p:to>
                                    </p:set>
                                    <p:animEffect transition="in" filter="fade">
                                      <p:cBhvr>
                                        <p:cTn id="21"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257526" y="339502"/>
            <a:ext cx="8490937" cy="742950"/>
          </a:xfrm>
        </p:spPr>
        <p:txBody>
          <a:bodyPr>
            <a:normAutofit/>
          </a:bodyPr>
          <a:lstStyle/>
          <a:p>
            <a:pPr algn="ctr"/>
            <a:r>
              <a:rPr lang="en-US" altLang="en-US" dirty="0"/>
              <a:t>Project Management Process Groups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302" y="1275606"/>
            <a:ext cx="8500423" cy="2952328"/>
          </a:xfrm>
          <a:prstGeom prst="rect">
            <a:avLst/>
          </a:prstGeom>
        </p:spPr>
      </p:pic>
    </p:spTree>
    <p:extLst>
      <p:ext uri="{BB962C8B-B14F-4D97-AF65-F5344CB8AC3E}">
        <p14:creationId xmlns:p14="http://schemas.microsoft.com/office/powerpoint/2010/main" val="16812240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54E3D-8456-4425-B3C5-79C80AD5C71B}"/>
              </a:ext>
            </a:extLst>
          </p:cNvPr>
          <p:cNvSpPr>
            <a:spLocks noGrp="1"/>
          </p:cNvSpPr>
          <p:nvPr>
            <p:ph type="title"/>
          </p:nvPr>
        </p:nvSpPr>
        <p:spPr/>
        <p:txBody>
          <a:bodyPr>
            <a:normAutofit fontScale="90000"/>
          </a:bodyPr>
          <a:lstStyle/>
          <a:p>
            <a:r>
              <a:rPr lang="en-US" dirty="0"/>
              <a:t>S.M.A.R.T. Goals for each </a:t>
            </a:r>
            <a:r>
              <a:rPr lang="en-US" altLang="en-US" dirty="0"/>
              <a:t>Process Group</a:t>
            </a:r>
            <a:endParaRPr lang="en-CA" dirty="0"/>
          </a:p>
        </p:txBody>
      </p:sp>
      <p:sp>
        <p:nvSpPr>
          <p:cNvPr id="3" name="Content Placeholder 2">
            <a:extLst>
              <a:ext uri="{FF2B5EF4-FFF2-40B4-BE49-F238E27FC236}">
                <a16:creationId xmlns:a16="http://schemas.microsoft.com/office/drawing/2014/main" id="{51CC49C9-922A-435E-A638-EDF351F9AA74}"/>
              </a:ext>
            </a:extLst>
          </p:cNvPr>
          <p:cNvSpPr>
            <a:spLocks noGrp="1"/>
          </p:cNvSpPr>
          <p:nvPr>
            <p:ph sz="half" idx="1"/>
          </p:nvPr>
        </p:nvSpPr>
        <p:spPr>
          <a:xfrm>
            <a:off x="457200" y="1255014"/>
            <a:ext cx="3106688" cy="3538728"/>
          </a:xfrm>
        </p:spPr>
        <p:txBody>
          <a:bodyPr/>
          <a:lstStyle/>
          <a:p>
            <a:r>
              <a:rPr lang="en-US" dirty="0"/>
              <a:t>Ensure everyone knows what they should do</a:t>
            </a:r>
          </a:p>
          <a:p>
            <a:r>
              <a:rPr lang="en-US" dirty="0"/>
              <a:t>Set SMART goals</a:t>
            </a:r>
            <a:endParaRPr lang="en-CA" dirty="0"/>
          </a:p>
        </p:txBody>
      </p:sp>
      <p:pic>
        <p:nvPicPr>
          <p:cNvPr id="5" name="Picture 4">
            <a:extLst>
              <a:ext uri="{FF2B5EF4-FFF2-40B4-BE49-F238E27FC236}">
                <a16:creationId xmlns:a16="http://schemas.microsoft.com/office/drawing/2014/main" id="{574F5E5F-BCD3-462D-B227-CD43EFB204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9992" y="1114265"/>
            <a:ext cx="4369668" cy="3914775"/>
          </a:xfrm>
          <a:prstGeom prst="rect">
            <a:avLst/>
          </a:prstGeom>
        </p:spPr>
      </p:pic>
    </p:spTree>
    <p:extLst>
      <p:ext uri="{BB962C8B-B14F-4D97-AF65-F5344CB8AC3E}">
        <p14:creationId xmlns:p14="http://schemas.microsoft.com/office/powerpoint/2010/main" val="1969200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Quiz</a:t>
            </a:r>
          </a:p>
        </p:txBody>
      </p:sp>
      <p:sp>
        <p:nvSpPr>
          <p:cNvPr id="4" name="Content Placeholder 3"/>
          <p:cNvSpPr>
            <a:spLocks noGrp="1"/>
          </p:cNvSpPr>
          <p:nvPr>
            <p:ph idx="1"/>
          </p:nvPr>
        </p:nvSpPr>
        <p:spPr/>
        <p:txBody>
          <a:bodyPr/>
          <a:lstStyle/>
          <a:p>
            <a:r>
              <a:rPr lang="en-US" dirty="0"/>
              <a:t>This was the last one.</a:t>
            </a:r>
            <a:endParaRPr lang="en-CA"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1060" y="1980878"/>
            <a:ext cx="1958066" cy="1959024"/>
          </a:xfrm>
          <a:prstGeom prst="rect">
            <a:avLst/>
          </a:prstGeom>
        </p:spPr>
      </p:pic>
    </p:spTree>
    <p:extLst>
      <p:ext uri="{BB962C8B-B14F-4D97-AF65-F5344CB8AC3E}">
        <p14:creationId xmlns:p14="http://schemas.microsoft.com/office/powerpoint/2010/main" val="16366107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3478"/>
            <a:ext cx="8229600" cy="742950"/>
          </a:xfrm>
        </p:spPr>
        <p:txBody>
          <a:bodyPr>
            <a:normAutofit/>
          </a:bodyPr>
          <a:lstStyle/>
          <a:p>
            <a:r>
              <a:rPr lang="en-US" dirty="0"/>
              <a:t>PM test at </a:t>
            </a:r>
            <a:r>
              <a:rPr lang="en-CA" dirty="0">
                <a:hlinkClick r:id="rId3"/>
              </a:rPr>
              <a:t>http://thatpmgame.com/</a:t>
            </a:r>
            <a:endParaRPr lang="en-CA" dirty="0"/>
          </a:p>
        </p:txBody>
      </p:sp>
      <p:pic>
        <p:nvPicPr>
          <p:cNvPr id="3" name="Picture 2">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71525"/>
            <a:ext cx="9144000" cy="4361417"/>
          </a:xfrm>
          <a:prstGeom prst="rect">
            <a:avLst/>
          </a:prstGeom>
        </p:spPr>
      </p:pic>
    </p:spTree>
    <p:extLst>
      <p:ext uri="{BB962C8B-B14F-4D97-AF65-F5344CB8AC3E}">
        <p14:creationId xmlns:p14="http://schemas.microsoft.com/office/powerpoint/2010/main" val="20689243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2817" y="413209"/>
            <a:ext cx="8229600" cy="742950"/>
          </a:xfrm>
        </p:spPr>
        <p:txBody>
          <a:bodyPr>
            <a:normAutofit fontScale="90000"/>
          </a:bodyPr>
          <a:lstStyle/>
          <a:p>
            <a:r>
              <a:rPr lang="en-US" dirty="0"/>
              <a:t>Advantages of Project Management &amp;</a:t>
            </a:r>
            <a:br>
              <a:rPr lang="en-US" dirty="0"/>
            </a:br>
            <a:r>
              <a:rPr lang="en-CA" dirty="0"/>
              <a:t>Project Management Certification</a:t>
            </a:r>
            <a:endParaRPr lang="en-US" dirty="0"/>
          </a:p>
        </p:txBody>
      </p:sp>
      <p:sp>
        <p:nvSpPr>
          <p:cNvPr id="3" name="Rectangle 2"/>
          <p:cNvSpPr/>
          <p:nvPr/>
        </p:nvSpPr>
        <p:spPr>
          <a:xfrm>
            <a:off x="0" y="1347614"/>
            <a:ext cx="9144000" cy="37958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9792" y="1597732"/>
            <a:ext cx="3295650" cy="3295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626667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339502"/>
            <a:ext cx="8229600" cy="742950"/>
          </a:xfrm>
        </p:spPr>
        <p:txBody>
          <a:bodyPr/>
          <a:lstStyle/>
          <a:p>
            <a:r>
              <a:rPr lang="en-CA" dirty="0"/>
              <a:t>Advantages of Project Management</a:t>
            </a:r>
            <a:endParaRPr lang="en-US" dirty="0"/>
          </a:p>
        </p:txBody>
      </p:sp>
      <p:sp>
        <p:nvSpPr>
          <p:cNvPr id="3" name="Content Placeholder 2"/>
          <p:cNvSpPr>
            <a:spLocks noGrp="1"/>
          </p:cNvSpPr>
          <p:nvPr>
            <p:ph idx="1"/>
          </p:nvPr>
        </p:nvSpPr>
        <p:spPr/>
        <p:txBody>
          <a:bodyPr/>
          <a:lstStyle/>
          <a:p>
            <a:pPr>
              <a:lnSpc>
                <a:spcPct val="80000"/>
              </a:lnSpc>
            </a:pPr>
            <a:r>
              <a:rPr lang="en-US" altLang="zh-TW" dirty="0">
                <a:ea typeface="新細明體" pitchFamily="18" charset="-120"/>
              </a:rPr>
              <a:t>Better </a:t>
            </a:r>
            <a:r>
              <a:rPr lang="en-US" altLang="zh-TW" dirty="0">
                <a:solidFill>
                  <a:schemeClr val="tx2"/>
                </a:solidFill>
                <a:ea typeface="新細明體" pitchFamily="18" charset="-120"/>
              </a:rPr>
              <a:t>control of financial, physical, and human resources</a:t>
            </a:r>
          </a:p>
          <a:p>
            <a:pPr>
              <a:lnSpc>
                <a:spcPct val="80000"/>
              </a:lnSpc>
            </a:pPr>
            <a:r>
              <a:rPr lang="en-US" altLang="zh-TW" dirty="0">
                <a:ea typeface="新細明體" pitchFamily="18" charset="-120"/>
              </a:rPr>
              <a:t>Shorter </a:t>
            </a:r>
            <a:r>
              <a:rPr lang="en-US" altLang="zh-TW" dirty="0">
                <a:solidFill>
                  <a:schemeClr val="tx2"/>
                </a:solidFill>
                <a:ea typeface="新細明體" pitchFamily="18" charset="-120"/>
              </a:rPr>
              <a:t>development times</a:t>
            </a:r>
          </a:p>
          <a:p>
            <a:pPr>
              <a:lnSpc>
                <a:spcPct val="80000"/>
              </a:lnSpc>
            </a:pPr>
            <a:r>
              <a:rPr lang="en-US" altLang="zh-TW" dirty="0">
                <a:ea typeface="新細明體" pitchFamily="18" charset="-120"/>
              </a:rPr>
              <a:t>Better </a:t>
            </a:r>
            <a:r>
              <a:rPr lang="en-US" altLang="zh-TW" dirty="0">
                <a:solidFill>
                  <a:schemeClr val="tx2"/>
                </a:solidFill>
                <a:ea typeface="新細明體" pitchFamily="18" charset="-120"/>
              </a:rPr>
              <a:t>internal coordination</a:t>
            </a:r>
          </a:p>
          <a:p>
            <a:pPr>
              <a:lnSpc>
                <a:spcPct val="80000"/>
              </a:lnSpc>
            </a:pPr>
            <a:r>
              <a:rPr lang="en-US" altLang="zh-TW" dirty="0">
                <a:ea typeface="新細明體" pitchFamily="18" charset="-120"/>
              </a:rPr>
              <a:t>Lower </a:t>
            </a:r>
            <a:r>
              <a:rPr lang="en-US" altLang="zh-TW" dirty="0">
                <a:solidFill>
                  <a:schemeClr val="tx2"/>
                </a:solidFill>
                <a:ea typeface="新細明體" pitchFamily="18" charset="-120"/>
              </a:rPr>
              <a:t>overall costs</a:t>
            </a:r>
          </a:p>
          <a:p>
            <a:pPr>
              <a:lnSpc>
                <a:spcPct val="80000"/>
              </a:lnSpc>
            </a:pPr>
            <a:r>
              <a:rPr lang="en-US" altLang="zh-TW" dirty="0">
                <a:ea typeface="新細明體" pitchFamily="18" charset="-120"/>
              </a:rPr>
              <a:t>Improved </a:t>
            </a:r>
            <a:r>
              <a:rPr lang="en-US" altLang="zh-TW" dirty="0">
                <a:solidFill>
                  <a:schemeClr val="tx2"/>
                </a:solidFill>
                <a:ea typeface="新細明體" pitchFamily="18" charset="-120"/>
              </a:rPr>
              <a:t>productivity</a:t>
            </a:r>
          </a:p>
          <a:p>
            <a:pPr>
              <a:lnSpc>
                <a:spcPct val="80000"/>
              </a:lnSpc>
            </a:pPr>
            <a:r>
              <a:rPr lang="en-US" altLang="zh-TW" dirty="0">
                <a:ea typeface="新細明體" pitchFamily="18" charset="-120"/>
              </a:rPr>
              <a:t>Higher </a:t>
            </a:r>
            <a:r>
              <a:rPr lang="en-US" altLang="zh-TW" dirty="0">
                <a:solidFill>
                  <a:schemeClr val="tx2"/>
                </a:solidFill>
                <a:ea typeface="新細明體" pitchFamily="18" charset="-120"/>
              </a:rPr>
              <a:t>worker morale</a:t>
            </a:r>
          </a:p>
          <a:p>
            <a:pPr>
              <a:lnSpc>
                <a:spcPct val="80000"/>
              </a:lnSpc>
            </a:pPr>
            <a:r>
              <a:rPr lang="en-CA" altLang="zh-TW" dirty="0">
                <a:ea typeface="新細明體" pitchFamily="18" charset="-120"/>
              </a:rPr>
              <a:t>Higher </a:t>
            </a:r>
            <a:r>
              <a:rPr lang="en-CA" altLang="zh-TW" dirty="0">
                <a:solidFill>
                  <a:schemeClr val="tx2"/>
                </a:solidFill>
                <a:ea typeface="新細明體" pitchFamily="18" charset="-120"/>
              </a:rPr>
              <a:t>customer satisfaction</a:t>
            </a:r>
            <a:endParaRPr lang="en-US" altLang="zh-TW" dirty="0">
              <a:solidFill>
                <a:schemeClr val="tx2"/>
              </a:solidFill>
              <a:ea typeface="新細明體" pitchFamily="18" charset="-120"/>
            </a:endParaRPr>
          </a:p>
          <a:p>
            <a:endParaRPr lang="en-US" dirty="0"/>
          </a:p>
        </p:txBody>
      </p:sp>
      <p:sp>
        <p:nvSpPr>
          <p:cNvPr id="4" name="Rectangle 3"/>
          <p:cNvSpPr/>
          <p:nvPr/>
        </p:nvSpPr>
        <p:spPr>
          <a:xfrm>
            <a:off x="539552" y="4011910"/>
            <a:ext cx="8352928"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Project Management is the fastest growing job category today!</a:t>
            </a:r>
            <a:endParaRPr lang="en-US" dirty="0"/>
          </a:p>
        </p:txBody>
      </p:sp>
    </p:spTree>
    <p:extLst>
      <p:ext uri="{BB962C8B-B14F-4D97-AF65-F5344CB8AC3E}">
        <p14:creationId xmlns:p14="http://schemas.microsoft.com/office/powerpoint/2010/main" val="2504082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339502"/>
            <a:ext cx="8229600" cy="742950"/>
          </a:xfrm>
        </p:spPr>
        <p:txBody>
          <a:bodyPr/>
          <a:lstStyle/>
          <a:p>
            <a:r>
              <a:rPr lang="en-CA" dirty="0"/>
              <a:t>Project Manager Professional (PMP)</a:t>
            </a:r>
            <a:endParaRPr lang="en-US" dirty="0"/>
          </a:p>
        </p:txBody>
      </p:sp>
      <p:sp>
        <p:nvSpPr>
          <p:cNvPr id="3" name="Content Placeholder 2"/>
          <p:cNvSpPr>
            <a:spLocks noGrp="1"/>
          </p:cNvSpPr>
          <p:nvPr>
            <p:ph idx="1"/>
          </p:nvPr>
        </p:nvSpPr>
        <p:spPr>
          <a:xfrm>
            <a:off x="323528" y="1200150"/>
            <a:ext cx="8363272" cy="3657600"/>
          </a:xfrm>
        </p:spPr>
        <p:txBody>
          <a:bodyPr>
            <a:normAutofit/>
          </a:bodyPr>
          <a:lstStyle/>
          <a:p>
            <a:r>
              <a:rPr lang="en-CA" dirty="0"/>
              <a:t>Project Management is a profession and project managers must follow a Code of Ethics.</a:t>
            </a:r>
          </a:p>
          <a:p>
            <a:r>
              <a:rPr lang="en-CA" dirty="0">
                <a:solidFill>
                  <a:schemeClr val="tx2"/>
                </a:solidFill>
              </a:rPr>
              <a:t>Project Management Institute provides training and certification. </a:t>
            </a:r>
            <a:r>
              <a:rPr lang="en-CA" dirty="0"/>
              <a:t>(</a:t>
            </a:r>
            <a:r>
              <a:rPr lang="en-CA" dirty="0">
                <a:hlinkClick r:id="rId3"/>
              </a:rPr>
              <a:t>www.pmi.org</a:t>
            </a:r>
            <a:r>
              <a:rPr lang="en-CA" dirty="0"/>
              <a:t>)</a:t>
            </a:r>
          </a:p>
          <a:p>
            <a:r>
              <a:rPr lang="en-CA" sz="2500" dirty="0">
                <a:solidFill>
                  <a:schemeClr val="tx2"/>
                </a:solidFill>
              </a:rPr>
              <a:t>Seneca College is a registered education provider (R.E.P) of PMI.</a:t>
            </a:r>
          </a:p>
          <a:p>
            <a:endParaRPr lang="en-CA" dirty="0">
              <a:solidFill>
                <a:srgbClr val="0070C0"/>
              </a:solidFill>
            </a:endParaRPr>
          </a:p>
        </p:txBody>
      </p:sp>
    </p:spTree>
    <p:extLst>
      <p:ext uri="{BB962C8B-B14F-4D97-AF65-F5344CB8AC3E}">
        <p14:creationId xmlns:p14="http://schemas.microsoft.com/office/powerpoint/2010/main" val="37542783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00" y="195486"/>
            <a:ext cx="9001000" cy="742950"/>
          </a:xfrm>
        </p:spPr>
        <p:txBody>
          <a:bodyPr>
            <a:noAutofit/>
          </a:bodyPr>
          <a:lstStyle/>
          <a:p>
            <a:r>
              <a:rPr lang="en-CA" sz="3200" dirty="0"/>
              <a:t>Project Management Certification at Seneca College</a:t>
            </a:r>
            <a:endParaRPr lang="en-US" sz="3200" dirty="0"/>
          </a:p>
        </p:txBody>
      </p:sp>
      <p:pic>
        <p:nvPicPr>
          <p:cNvPr id="11266" name="Picture 2">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600" y="1111052"/>
            <a:ext cx="2760955" cy="40324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a:hlinkClick r:id="rId5"/>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19600" y="1588774"/>
            <a:ext cx="3543795" cy="3077004"/>
          </a:xfrm>
          <a:prstGeom prst="rect">
            <a:avLst/>
          </a:prstGeom>
        </p:spPr>
      </p:pic>
    </p:spTree>
    <p:extLst>
      <p:ext uri="{BB962C8B-B14F-4D97-AF65-F5344CB8AC3E}">
        <p14:creationId xmlns:p14="http://schemas.microsoft.com/office/powerpoint/2010/main" val="4912890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Notes</a:t>
            </a:r>
            <a:endParaRPr lang="en-CA" dirty="0"/>
          </a:p>
        </p:txBody>
      </p:sp>
      <p:sp>
        <p:nvSpPr>
          <p:cNvPr id="3" name="Subtitle 2"/>
          <p:cNvSpPr>
            <a:spLocks noGrp="1"/>
          </p:cNvSpPr>
          <p:nvPr>
            <p:ph type="subTitle" idx="1"/>
          </p:nvPr>
        </p:nvSpPr>
        <p:spPr/>
        <p:txBody>
          <a:bodyPr/>
          <a:lstStyle/>
          <a:p>
            <a:r>
              <a:rPr lang="en-US" dirty="0"/>
              <a:t>You will need these for </a:t>
            </a:r>
            <a:r>
              <a:rPr lang="en-US"/>
              <a:t>today's activity.</a:t>
            </a:r>
            <a:endParaRPr lang="en-CA"/>
          </a:p>
        </p:txBody>
      </p:sp>
    </p:spTree>
    <p:extLst>
      <p:ext uri="{BB962C8B-B14F-4D97-AF65-F5344CB8AC3E}">
        <p14:creationId xmlns:p14="http://schemas.microsoft.com/office/powerpoint/2010/main" val="26460500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202768" y="308248"/>
            <a:ext cx="8229600" cy="742950"/>
          </a:xfrm>
        </p:spPr>
        <p:txBody>
          <a:bodyPr/>
          <a:lstStyle/>
          <a:p>
            <a:r>
              <a:rPr lang="en-CA" altLang="en-US" dirty="0"/>
              <a:t>Initiation</a:t>
            </a:r>
            <a:endParaRPr lang="en-US" altLang="en-US" dirty="0"/>
          </a:p>
        </p:txBody>
      </p:sp>
      <p:sp>
        <p:nvSpPr>
          <p:cNvPr id="15363" name="Rectangle 3"/>
          <p:cNvSpPr>
            <a:spLocks noGrp="1" noChangeArrowheads="1"/>
          </p:cNvSpPr>
          <p:nvPr>
            <p:ph type="body" idx="1"/>
          </p:nvPr>
        </p:nvSpPr>
        <p:spPr>
          <a:xfrm>
            <a:off x="179512" y="1200150"/>
            <a:ext cx="4320480" cy="3657600"/>
          </a:xfrm>
        </p:spPr>
        <p:txBody>
          <a:bodyPr>
            <a:normAutofit/>
          </a:bodyPr>
          <a:lstStyle/>
          <a:p>
            <a:pPr>
              <a:lnSpc>
                <a:spcPct val="80000"/>
              </a:lnSpc>
            </a:pPr>
            <a:r>
              <a:rPr lang="en-US" altLang="en-US" sz="2400" b="1" dirty="0"/>
              <a:t>Initiation</a:t>
            </a:r>
          </a:p>
          <a:p>
            <a:pPr lvl="1">
              <a:lnSpc>
                <a:spcPct val="80000"/>
              </a:lnSpc>
            </a:pPr>
            <a:r>
              <a:rPr lang="en-CA" altLang="en-US" dirty="0"/>
              <a:t>Typically </a:t>
            </a:r>
            <a:r>
              <a:rPr lang="en-CA" altLang="en-US" dirty="0">
                <a:solidFill>
                  <a:schemeClr val="tx2"/>
                </a:solidFill>
              </a:rPr>
              <a:t>a company has a problem and defines a plan to solve the problem which is approved by management</a:t>
            </a:r>
            <a:r>
              <a:rPr lang="en-CA" altLang="en-US" dirty="0"/>
              <a:t>.</a:t>
            </a:r>
          </a:p>
          <a:p>
            <a:pPr lvl="1">
              <a:lnSpc>
                <a:spcPct val="80000"/>
              </a:lnSpc>
            </a:pPr>
            <a:endParaRPr lang="en-US" altLang="en-US" sz="2000" dirty="0"/>
          </a:p>
          <a:p>
            <a:pPr lvl="1">
              <a:lnSpc>
                <a:spcPct val="80000"/>
              </a:lnSpc>
            </a:pPr>
            <a:r>
              <a:rPr lang="en-US" altLang="en-US" sz="2000" dirty="0"/>
              <a:t>The Plan is </a:t>
            </a:r>
            <a:r>
              <a:rPr lang="en-US" altLang="en-US" sz="2000" dirty="0">
                <a:solidFill>
                  <a:schemeClr val="tx2"/>
                </a:solidFill>
              </a:rPr>
              <a:t>a very </a:t>
            </a:r>
            <a:r>
              <a:rPr lang="en-US" altLang="en-US" dirty="0">
                <a:solidFill>
                  <a:schemeClr val="tx2"/>
                </a:solidFill>
              </a:rPr>
              <a:t>“high-level” plan which defines the objectives to be achieved.</a:t>
            </a:r>
          </a:p>
          <a:p>
            <a:pPr lvl="1">
              <a:lnSpc>
                <a:spcPct val="80000"/>
              </a:lnSpc>
            </a:pPr>
            <a:endParaRPr lang="en-US" altLang="en-US" dirty="0">
              <a:solidFill>
                <a:srgbClr val="0070C0"/>
              </a:solidFill>
            </a:endParaRPr>
          </a:p>
          <a:p>
            <a:pPr lvl="1">
              <a:lnSpc>
                <a:spcPct val="80000"/>
              </a:lnSpc>
            </a:pPr>
            <a:r>
              <a:rPr lang="en-US" altLang="en-US" sz="2000" dirty="0"/>
              <a:t>And typically </a:t>
            </a:r>
            <a:r>
              <a:rPr lang="en-US" altLang="en-US" sz="2000" dirty="0">
                <a:solidFill>
                  <a:schemeClr val="tx2"/>
                </a:solidFill>
              </a:rPr>
              <a:t>grants authority to hir</a:t>
            </a:r>
            <a:r>
              <a:rPr lang="en-US" altLang="en-US" dirty="0">
                <a:solidFill>
                  <a:schemeClr val="tx2"/>
                </a:solidFill>
              </a:rPr>
              <a:t>e a Project Manager.</a:t>
            </a:r>
            <a:endParaRPr lang="en-US" altLang="en-US" sz="2000" dirty="0">
              <a:solidFill>
                <a:schemeClr val="tx2"/>
              </a:solidFill>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8498" y="1462087"/>
            <a:ext cx="4619625" cy="3133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28413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04" y="260480"/>
            <a:ext cx="8229600" cy="742950"/>
          </a:xfrm>
        </p:spPr>
        <p:txBody>
          <a:bodyPr/>
          <a:lstStyle/>
          <a:p>
            <a:r>
              <a:rPr lang="en-CA" dirty="0"/>
              <a:t>Planning</a:t>
            </a:r>
            <a:endParaRPr lang="en-US"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0112" y="987574"/>
            <a:ext cx="3332418" cy="28157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Content Placeholder 2"/>
          <p:cNvSpPr>
            <a:spLocks noGrp="1"/>
          </p:cNvSpPr>
          <p:nvPr>
            <p:ph idx="1"/>
          </p:nvPr>
        </p:nvSpPr>
        <p:spPr>
          <a:xfrm>
            <a:off x="107504" y="987574"/>
            <a:ext cx="5472608" cy="3960440"/>
          </a:xfrm>
        </p:spPr>
        <p:txBody>
          <a:bodyPr>
            <a:normAutofit fontScale="85000" lnSpcReduction="20000"/>
          </a:bodyPr>
          <a:lstStyle/>
          <a:p>
            <a:pPr marL="0" indent="0">
              <a:buNone/>
            </a:pPr>
            <a:r>
              <a:rPr lang="en-CA" b="1" dirty="0"/>
              <a:t>Project Scope: </a:t>
            </a:r>
            <a:r>
              <a:rPr lang="en-CA" dirty="0"/>
              <a:t>"The work needed to deliver a product, service, or result with the specified features and functions."</a:t>
            </a:r>
          </a:p>
          <a:p>
            <a:pPr marL="0" indent="0">
              <a:lnSpc>
                <a:spcPct val="120000"/>
              </a:lnSpc>
              <a:spcBef>
                <a:spcPts val="600"/>
              </a:spcBef>
              <a:buNone/>
            </a:pPr>
            <a:r>
              <a:rPr lang="en-CA" b="1" dirty="0"/>
              <a:t>The Project Manager:</a:t>
            </a:r>
          </a:p>
          <a:p>
            <a:r>
              <a:rPr lang="en-CA" dirty="0"/>
              <a:t>Ensures the project's objectives (business results and solutions to problems) are realistic and achievable. </a:t>
            </a:r>
          </a:p>
          <a:p>
            <a:r>
              <a:rPr lang="en-CA" dirty="0"/>
              <a:t>Consults with stakeholders to define the scope of the project. The stakeholders of a project are typically: Customers, Users, Support Staff, and Upper Management.</a:t>
            </a:r>
          </a:p>
          <a:p>
            <a:r>
              <a:rPr lang="en-CA" dirty="0"/>
              <a:t>Documents the scope of the project so all stakeholders fully understand the work to be done (and not done).</a:t>
            </a:r>
          </a:p>
        </p:txBody>
      </p:sp>
    </p:spTree>
    <p:extLst>
      <p:ext uri="{BB962C8B-B14F-4D97-AF65-F5344CB8AC3E}">
        <p14:creationId xmlns:p14="http://schemas.microsoft.com/office/powerpoint/2010/main" val="13253703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131590"/>
            <a:ext cx="7772400" cy="2794323"/>
          </a:xfrm>
        </p:spPr>
        <p:txBody>
          <a:bodyPr>
            <a:normAutofit fontScale="90000"/>
          </a:bodyPr>
          <a:lstStyle/>
          <a:p>
            <a:r>
              <a:rPr lang="en-CA" dirty="0"/>
              <a:t>Failure to define the project scope and taking into account all stakeholders, can lead to miss-defining the project and failure to complete the project</a:t>
            </a:r>
            <a:br>
              <a:rPr lang="en-CA" dirty="0"/>
            </a:br>
            <a:endParaRPr lang="en-US" dirty="0"/>
          </a:p>
        </p:txBody>
      </p:sp>
      <p:sp>
        <p:nvSpPr>
          <p:cNvPr id="3" name="Text Placeholder 2"/>
          <p:cNvSpPr>
            <a:spLocks noGrp="1"/>
          </p:cNvSpPr>
          <p:nvPr>
            <p:ph type="body" idx="1"/>
          </p:nvPr>
        </p:nvSpPr>
        <p:spPr>
          <a:xfrm>
            <a:off x="722313" y="3470149"/>
            <a:ext cx="7772400" cy="613769"/>
          </a:xfrm>
        </p:spPr>
        <p:txBody>
          <a:bodyPr/>
          <a:lstStyle/>
          <a:p>
            <a:r>
              <a:rPr lang="en-CA" dirty="0">
                <a:hlinkClick r:id="rId3"/>
              </a:rPr>
              <a:t>www.pmi.org</a:t>
            </a:r>
            <a:r>
              <a:rPr lang="en-CA" dirty="0"/>
              <a:t> web site PMBOK Guide</a:t>
            </a:r>
            <a:endParaRPr lang="en-US" dirty="0"/>
          </a:p>
        </p:txBody>
      </p:sp>
    </p:spTree>
    <p:extLst>
      <p:ext uri="{BB962C8B-B14F-4D97-AF65-F5344CB8AC3E}">
        <p14:creationId xmlns:p14="http://schemas.microsoft.com/office/powerpoint/2010/main" val="3131225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04" y="195486"/>
            <a:ext cx="8229600" cy="742950"/>
          </a:xfrm>
        </p:spPr>
        <p:txBody>
          <a:bodyPr>
            <a:normAutofit/>
          </a:bodyPr>
          <a:lstStyle/>
          <a:p>
            <a:r>
              <a:rPr lang="en-CA" sz="3200" dirty="0"/>
              <a:t>Planning – Work Breakdown Schedule (WBS)</a:t>
            </a:r>
            <a:endParaRPr lang="en-US" sz="3200" dirty="0"/>
          </a:p>
        </p:txBody>
      </p:sp>
      <p:sp>
        <p:nvSpPr>
          <p:cNvPr id="3" name="Content Placeholder 2"/>
          <p:cNvSpPr>
            <a:spLocks noGrp="1"/>
          </p:cNvSpPr>
          <p:nvPr>
            <p:ph idx="1"/>
          </p:nvPr>
        </p:nvSpPr>
        <p:spPr>
          <a:xfrm>
            <a:off x="35496" y="997855"/>
            <a:ext cx="3672408" cy="3943350"/>
          </a:xfrm>
        </p:spPr>
        <p:txBody>
          <a:bodyPr>
            <a:normAutofit fontScale="92500"/>
          </a:bodyPr>
          <a:lstStyle/>
          <a:p>
            <a:pPr>
              <a:lnSpc>
                <a:spcPct val="120000"/>
              </a:lnSpc>
            </a:pPr>
            <a:r>
              <a:rPr lang="en-CA" dirty="0"/>
              <a:t>WBS </a:t>
            </a:r>
            <a:r>
              <a:rPr lang="en-CA" dirty="0">
                <a:solidFill>
                  <a:schemeClr val="tx2"/>
                </a:solidFill>
              </a:rPr>
              <a:t>breaks the project into tasks with costs or estimated hours producing measurable deliverables.</a:t>
            </a:r>
            <a:endParaRPr lang="en-CA" dirty="0"/>
          </a:p>
          <a:p>
            <a:pPr>
              <a:lnSpc>
                <a:spcPct val="120000"/>
              </a:lnSpc>
            </a:pPr>
            <a:r>
              <a:rPr lang="en-CA" dirty="0"/>
              <a:t>A Gantt Chart </a:t>
            </a:r>
            <a:r>
              <a:rPr lang="en-CA" dirty="0">
                <a:solidFill>
                  <a:schemeClr val="tx2"/>
                </a:solidFill>
              </a:rPr>
              <a:t>gives the overall timeline for work-packages to be assigned to people or technical roles.</a:t>
            </a:r>
            <a:endParaRPr lang="en-CA"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7904" y="1347614"/>
            <a:ext cx="5383828" cy="3240360"/>
          </a:xfrm>
          <a:prstGeom prst="rect">
            <a:avLst/>
          </a:prstGeom>
        </p:spPr>
      </p:pic>
    </p:spTree>
    <p:extLst>
      <p:ext uri="{BB962C8B-B14F-4D97-AF65-F5344CB8AC3E}">
        <p14:creationId xmlns:p14="http://schemas.microsoft.com/office/powerpoint/2010/main" val="37738944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dirty="0"/>
              <a:t>News of the Week</a:t>
            </a:r>
          </a:p>
        </p:txBody>
      </p:sp>
      <p:sp>
        <p:nvSpPr>
          <p:cNvPr id="6" name="Content Placeholder 5"/>
          <p:cNvSpPr>
            <a:spLocks noGrp="1"/>
          </p:cNvSpPr>
          <p:nvPr>
            <p:ph idx="1"/>
          </p:nvPr>
        </p:nvSpPr>
        <p:spPr/>
        <p:txBody>
          <a:bodyPr/>
          <a:lstStyle/>
          <a:p>
            <a:endParaRPr lang="en-CA"/>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91880" y="1995686"/>
            <a:ext cx="2240096" cy="1851427"/>
          </a:xfrm>
          <a:prstGeom prst="rect">
            <a:avLst/>
          </a:prstGeom>
        </p:spPr>
      </p:pic>
    </p:spTree>
    <p:extLst>
      <p:ext uri="{BB962C8B-B14F-4D97-AF65-F5344CB8AC3E}">
        <p14:creationId xmlns:p14="http://schemas.microsoft.com/office/powerpoint/2010/main" val="6081437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496" y="156642"/>
            <a:ext cx="8229600" cy="742950"/>
          </a:xfrm>
        </p:spPr>
        <p:txBody>
          <a:bodyPr/>
          <a:lstStyle/>
          <a:p>
            <a:r>
              <a:rPr lang="en-CA" dirty="0"/>
              <a:t>Executing</a:t>
            </a:r>
            <a:endParaRPr lang="en-US" dirty="0"/>
          </a:p>
        </p:txBody>
      </p:sp>
      <p:sp>
        <p:nvSpPr>
          <p:cNvPr id="3" name="Content Placeholder 2"/>
          <p:cNvSpPr>
            <a:spLocks noGrp="1"/>
          </p:cNvSpPr>
          <p:nvPr>
            <p:ph idx="1"/>
          </p:nvPr>
        </p:nvSpPr>
        <p:spPr>
          <a:xfrm>
            <a:off x="35496" y="1059582"/>
            <a:ext cx="5184576" cy="3960440"/>
          </a:xfrm>
        </p:spPr>
        <p:txBody>
          <a:bodyPr>
            <a:normAutofit fontScale="77500" lnSpcReduction="20000"/>
          </a:bodyPr>
          <a:lstStyle/>
          <a:p>
            <a:r>
              <a:rPr lang="en-CA" dirty="0"/>
              <a:t>It happens </a:t>
            </a:r>
            <a:r>
              <a:rPr lang="en-CA" dirty="0">
                <a:solidFill>
                  <a:schemeClr val="tx2"/>
                </a:solidFill>
              </a:rPr>
              <a:t>after approval of the timeline and an understanding of the work to be completed.</a:t>
            </a:r>
          </a:p>
          <a:p>
            <a:endParaRPr lang="en-CA" dirty="0"/>
          </a:p>
          <a:p>
            <a:r>
              <a:rPr lang="en-CA" dirty="0"/>
              <a:t>The project manager can </a:t>
            </a:r>
            <a:r>
              <a:rPr lang="en-CA" dirty="0">
                <a:solidFill>
                  <a:schemeClr val="tx2"/>
                </a:solidFill>
              </a:rPr>
              <a:t>estimate the total cost of the project</a:t>
            </a:r>
            <a:r>
              <a:rPr lang="en-CA" dirty="0"/>
              <a:t>. After management approves the project budget, </a:t>
            </a:r>
            <a:r>
              <a:rPr lang="en-CA" dirty="0">
                <a:solidFill>
                  <a:schemeClr val="tx2"/>
                </a:solidFill>
              </a:rPr>
              <a:t>the Project Manager tenders, contracts, hires internal or external workers to complete the required jobs.</a:t>
            </a:r>
          </a:p>
          <a:p>
            <a:endParaRPr lang="en-CA" dirty="0"/>
          </a:p>
          <a:p>
            <a:r>
              <a:rPr lang="en-CA" dirty="0"/>
              <a:t>The jobs are </a:t>
            </a:r>
            <a:r>
              <a:rPr lang="en-CA" dirty="0">
                <a:solidFill>
                  <a:schemeClr val="tx2"/>
                </a:solidFill>
              </a:rPr>
              <a:t>monitored to ensure that they are finished on time.</a:t>
            </a:r>
          </a:p>
          <a:p>
            <a:endParaRPr lang="en-CA" dirty="0"/>
          </a:p>
          <a:p>
            <a:r>
              <a:rPr lang="en-CA" dirty="0">
                <a:solidFill>
                  <a:schemeClr val="tx2"/>
                </a:solidFill>
              </a:rPr>
              <a:t>Adjustments will need to be made. </a:t>
            </a:r>
          </a:p>
          <a:p>
            <a:endParaRPr lang="en-US"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0072" y="1587066"/>
            <a:ext cx="3810000" cy="2743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854679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5486"/>
            <a:ext cx="8229600" cy="742950"/>
          </a:xfrm>
        </p:spPr>
        <p:txBody>
          <a:bodyPr/>
          <a:lstStyle/>
          <a:p>
            <a:r>
              <a:rPr lang="en-CA" dirty="0"/>
              <a:t>Controlling</a:t>
            </a:r>
            <a:endParaRPr lang="en-US" dirty="0"/>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4048" y="1131590"/>
            <a:ext cx="4018037" cy="3390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Content Placeholder 2"/>
          <p:cNvSpPr>
            <a:spLocks noGrp="1"/>
          </p:cNvSpPr>
          <p:nvPr>
            <p:ph idx="1"/>
          </p:nvPr>
        </p:nvSpPr>
        <p:spPr>
          <a:xfrm>
            <a:off x="0" y="1118364"/>
            <a:ext cx="5004048" cy="4117682"/>
          </a:xfrm>
        </p:spPr>
        <p:txBody>
          <a:bodyPr>
            <a:normAutofit fontScale="77500" lnSpcReduction="20000"/>
          </a:bodyPr>
          <a:lstStyle/>
          <a:p>
            <a:pPr marL="182880" lvl="1"/>
            <a:r>
              <a:rPr lang="en-US" altLang="en-US" dirty="0"/>
              <a:t>Once the project is under way, the </a:t>
            </a:r>
            <a:r>
              <a:rPr lang="en-US" altLang="en-US" dirty="0">
                <a:solidFill>
                  <a:schemeClr val="tx2"/>
                </a:solidFill>
              </a:rPr>
              <a:t>Project Manager must continually measure the performance of all activities and compare the results with the project plan</a:t>
            </a:r>
            <a:r>
              <a:rPr lang="en-US" altLang="en-US" dirty="0"/>
              <a:t>.</a:t>
            </a:r>
          </a:p>
          <a:p>
            <a:pPr marL="182880" lvl="1"/>
            <a:endParaRPr lang="en-US" dirty="0"/>
          </a:p>
          <a:p>
            <a:pPr marL="182880" lvl="1"/>
            <a:r>
              <a:rPr lang="en-US" dirty="0"/>
              <a:t>Potential problems can be identified in a timely manner and </a:t>
            </a:r>
            <a:r>
              <a:rPr lang="en-US" dirty="0">
                <a:solidFill>
                  <a:schemeClr val="tx2"/>
                </a:solidFill>
              </a:rPr>
              <a:t>corrective action taken, when necessary, to control the execution of the project.</a:t>
            </a:r>
          </a:p>
          <a:p>
            <a:pPr marL="0" lvl="1" indent="0">
              <a:buNone/>
            </a:pPr>
            <a:endParaRPr lang="en-US" dirty="0">
              <a:solidFill>
                <a:srgbClr val="0070C0"/>
              </a:solidFill>
            </a:endParaRPr>
          </a:p>
          <a:p>
            <a:pPr lvl="1">
              <a:lnSpc>
                <a:spcPct val="110000"/>
              </a:lnSpc>
              <a:buFont typeface="Courier New" panose="02070309020205020404" pitchFamily="49" charset="0"/>
              <a:buChar char="o"/>
            </a:pPr>
            <a:r>
              <a:rPr lang="en-CA" dirty="0">
                <a:solidFill>
                  <a:schemeClr val="tx2"/>
                </a:solidFill>
              </a:rPr>
              <a:t>Monitoring performance</a:t>
            </a:r>
            <a:r>
              <a:rPr lang="en-CA" dirty="0"/>
              <a:t>: Where are we now?</a:t>
            </a:r>
          </a:p>
          <a:p>
            <a:pPr lvl="1">
              <a:lnSpc>
                <a:spcPct val="110000"/>
              </a:lnSpc>
              <a:buFont typeface="Courier New" panose="02070309020205020404" pitchFamily="49" charset="0"/>
              <a:buChar char="o"/>
            </a:pPr>
            <a:endParaRPr lang="en-US" dirty="0"/>
          </a:p>
          <a:p>
            <a:pPr lvl="1">
              <a:lnSpc>
                <a:spcPct val="110000"/>
              </a:lnSpc>
              <a:buFont typeface="Courier New" panose="02070309020205020404" pitchFamily="49" charset="0"/>
              <a:buChar char="o"/>
            </a:pPr>
            <a:r>
              <a:rPr lang="en-US" dirty="0">
                <a:solidFill>
                  <a:schemeClr val="tx2"/>
                </a:solidFill>
              </a:rPr>
              <a:t>Monitoring variables</a:t>
            </a:r>
            <a:r>
              <a:rPr lang="en-US" dirty="0"/>
              <a:t>: What variables are affecting the scope, cost and timeline of the project? – compared to “where we should be”</a:t>
            </a:r>
          </a:p>
          <a:p>
            <a:pPr lvl="1">
              <a:lnSpc>
                <a:spcPct val="110000"/>
              </a:lnSpc>
              <a:buFont typeface="Courier New" panose="02070309020205020404" pitchFamily="49" charset="0"/>
              <a:buChar char="o"/>
            </a:pPr>
            <a:endParaRPr lang="en-US" dirty="0"/>
          </a:p>
          <a:p>
            <a:pPr lvl="1">
              <a:lnSpc>
                <a:spcPct val="110000"/>
              </a:lnSpc>
              <a:buFont typeface="Courier New" panose="02070309020205020404" pitchFamily="49" charset="0"/>
              <a:buChar char="o"/>
            </a:pPr>
            <a:r>
              <a:rPr lang="en-US" dirty="0">
                <a:solidFill>
                  <a:schemeClr val="tx2"/>
                </a:solidFill>
              </a:rPr>
              <a:t>Identifying corrective actions</a:t>
            </a:r>
            <a:r>
              <a:rPr lang="en-US" dirty="0"/>
              <a:t>: </a:t>
            </a:r>
            <a:r>
              <a:rPr lang="en-US" i="1" dirty="0"/>
              <a:t>How can we get back on track?</a:t>
            </a:r>
            <a:endParaRPr lang="en-US" dirty="0"/>
          </a:p>
        </p:txBody>
      </p:sp>
    </p:spTree>
    <p:extLst>
      <p:ext uri="{BB962C8B-B14F-4D97-AF65-F5344CB8AC3E}">
        <p14:creationId xmlns:p14="http://schemas.microsoft.com/office/powerpoint/2010/main" val="22694870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3779912" y="750664"/>
            <a:ext cx="5265431" cy="4320480"/>
            <a:chOff x="3256054" y="627534"/>
            <a:chExt cx="5861297" cy="4011563"/>
          </a:xfrm>
        </p:grpSpPr>
        <p:pic>
          <p:nvPicPr>
            <p:cNvPr id="1229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56054" y="627534"/>
              <a:ext cx="5861297" cy="40115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4067944" y="3003798"/>
              <a:ext cx="4464496" cy="3600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a:xfrm>
            <a:off x="107504" y="1200149"/>
            <a:ext cx="3816424" cy="3870995"/>
          </a:xfrm>
        </p:spPr>
        <p:txBody>
          <a:bodyPr>
            <a:normAutofit lnSpcReduction="10000"/>
          </a:bodyPr>
          <a:lstStyle/>
          <a:p>
            <a:r>
              <a:rPr lang="en-CA" dirty="0">
                <a:solidFill>
                  <a:schemeClr val="tx2"/>
                </a:solidFill>
              </a:rPr>
              <a:t>Today, mostly Software is used to control projects</a:t>
            </a:r>
            <a:r>
              <a:rPr lang="en-CA" dirty="0"/>
              <a:t>.</a:t>
            </a:r>
          </a:p>
          <a:p>
            <a:endParaRPr lang="en-CA" dirty="0"/>
          </a:p>
          <a:p>
            <a:r>
              <a:rPr lang="en-CA" dirty="0"/>
              <a:t>There is </a:t>
            </a:r>
            <a:r>
              <a:rPr lang="en-CA" dirty="0">
                <a:solidFill>
                  <a:schemeClr val="tx2"/>
                </a:solidFill>
              </a:rPr>
              <a:t>specialized software </a:t>
            </a:r>
            <a:r>
              <a:rPr lang="en-CA" dirty="0"/>
              <a:t>for small, medium and large projects.</a:t>
            </a:r>
          </a:p>
          <a:p>
            <a:endParaRPr lang="en-CA" dirty="0"/>
          </a:p>
          <a:p>
            <a:r>
              <a:rPr lang="en-CA" dirty="0"/>
              <a:t>The software here shows the “</a:t>
            </a:r>
            <a:r>
              <a:rPr lang="en-CA" dirty="0">
                <a:solidFill>
                  <a:schemeClr val="tx2"/>
                </a:solidFill>
              </a:rPr>
              <a:t>critical path.</a:t>
            </a:r>
            <a:r>
              <a:rPr lang="en-CA" dirty="0"/>
              <a:t>”</a:t>
            </a:r>
          </a:p>
        </p:txBody>
      </p:sp>
      <p:sp>
        <p:nvSpPr>
          <p:cNvPr id="9" name="Title 1"/>
          <p:cNvSpPr>
            <a:spLocks noGrp="1"/>
          </p:cNvSpPr>
          <p:nvPr>
            <p:ph type="title"/>
          </p:nvPr>
        </p:nvSpPr>
        <p:spPr>
          <a:xfrm>
            <a:off x="0" y="195486"/>
            <a:ext cx="8229600" cy="742950"/>
          </a:xfrm>
        </p:spPr>
        <p:txBody>
          <a:bodyPr/>
          <a:lstStyle/>
          <a:p>
            <a:r>
              <a:rPr lang="en-CA" dirty="0"/>
              <a:t>Controlling (Cont’d)</a:t>
            </a:r>
            <a:endParaRPr lang="en-US" dirty="0"/>
          </a:p>
        </p:txBody>
      </p:sp>
    </p:spTree>
    <p:extLst>
      <p:ext uri="{BB962C8B-B14F-4D97-AF65-F5344CB8AC3E}">
        <p14:creationId xmlns:p14="http://schemas.microsoft.com/office/powerpoint/2010/main" val="19899816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3478"/>
            <a:ext cx="8229600" cy="742950"/>
          </a:xfrm>
        </p:spPr>
        <p:txBody>
          <a:bodyPr/>
          <a:lstStyle/>
          <a:p>
            <a:r>
              <a:rPr lang="en-CA" dirty="0"/>
              <a:t>Closing</a:t>
            </a:r>
            <a:endParaRPr lang="en-US" dirty="0"/>
          </a:p>
        </p:txBody>
      </p:sp>
      <p:sp>
        <p:nvSpPr>
          <p:cNvPr id="3" name="Content Placeholder 2"/>
          <p:cNvSpPr>
            <a:spLocks noGrp="1"/>
          </p:cNvSpPr>
          <p:nvPr>
            <p:ph idx="1"/>
          </p:nvPr>
        </p:nvSpPr>
        <p:spPr>
          <a:xfrm>
            <a:off x="251520" y="866428"/>
            <a:ext cx="5400600" cy="4153594"/>
          </a:xfrm>
        </p:spPr>
        <p:txBody>
          <a:bodyPr>
            <a:normAutofit fontScale="62500" lnSpcReduction="20000"/>
          </a:bodyPr>
          <a:lstStyle/>
          <a:p>
            <a:pPr marL="182880" lvl="1"/>
            <a:r>
              <a:rPr lang="en-US" altLang="en-US" sz="2400" dirty="0">
                <a:solidFill>
                  <a:schemeClr val="tx2"/>
                </a:solidFill>
              </a:rPr>
              <a:t>Documents the formal acceptance of the project’s product </a:t>
            </a:r>
            <a:r>
              <a:rPr lang="en-US" altLang="en-US" sz="2400" dirty="0"/>
              <a:t>and brings all aspects of the project to a close.</a:t>
            </a:r>
          </a:p>
          <a:p>
            <a:pPr marL="182880" lvl="1"/>
            <a:endParaRPr lang="en-US" altLang="en-US" dirty="0"/>
          </a:p>
          <a:p>
            <a:r>
              <a:rPr lang="en-US" dirty="0"/>
              <a:t>Closing includes the formal acceptance of the project and the ending thereof. Administrative activities include the </a:t>
            </a:r>
            <a:r>
              <a:rPr lang="en-US" dirty="0">
                <a:solidFill>
                  <a:schemeClr val="tx2"/>
                </a:solidFill>
              </a:rPr>
              <a:t>archiving of the files and documenting lessons learned</a:t>
            </a:r>
            <a:r>
              <a:rPr lang="en-US" dirty="0"/>
              <a:t>.</a:t>
            </a:r>
          </a:p>
          <a:p>
            <a:endParaRPr lang="en-US" dirty="0"/>
          </a:p>
          <a:p>
            <a:r>
              <a:rPr lang="en-US" dirty="0"/>
              <a:t>This process group consists of:</a:t>
            </a:r>
          </a:p>
          <a:p>
            <a:pPr lvl="1">
              <a:buFont typeface="Courier New" panose="02070309020205020404" pitchFamily="49" charset="0"/>
              <a:buChar char="o"/>
            </a:pPr>
            <a:r>
              <a:rPr lang="en-US" b="1" dirty="0">
                <a:solidFill>
                  <a:schemeClr val="tx2"/>
                </a:solidFill>
              </a:rPr>
              <a:t>Contract closure</a:t>
            </a:r>
            <a:r>
              <a:rPr lang="en-US" dirty="0">
                <a:solidFill>
                  <a:schemeClr val="tx2"/>
                </a:solidFill>
              </a:rPr>
              <a:t>: Complete and settle each contract </a:t>
            </a:r>
            <a:r>
              <a:rPr lang="en-US" dirty="0"/>
              <a:t>(including the resolution of any open items) and close each contract applicable to the project or project's phase/stage.</a:t>
            </a:r>
          </a:p>
          <a:p>
            <a:pPr lvl="1">
              <a:buFont typeface="Courier New" panose="02070309020205020404" pitchFamily="49" charset="0"/>
              <a:buChar char="o"/>
            </a:pPr>
            <a:endParaRPr lang="en-US" dirty="0"/>
          </a:p>
          <a:p>
            <a:pPr lvl="1">
              <a:buFont typeface="Courier New" panose="02070309020205020404" pitchFamily="49" charset="0"/>
              <a:buChar char="o"/>
            </a:pPr>
            <a:r>
              <a:rPr lang="en-US" b="1" dirty="0">
                <a:solidFill>
                  <a:schemeClr val="tx2"/>
                </a:solidFill>
              </a:rPr>
              <a:t>Project closure</a:t>
            </a:r>
            <a:r>
              <a:rPr lang="en-US" dirty="0">
                <a:solidFill>
                  <a:schemeClr val="tx2"/>
                </a:solidFill>
              </a:rPr>
              <a:t>: Finalize all activities across all of the process groups </a:t>
            </a:r>
            <a:r>
              <a:rPr lang="en-US" dirty="0"/>
              <a:t>to formally close the project or project's phase/stage.</a:t>
            </a:r>
          </a:p>
          <a:p>
            <a:pPr lvl="1">
              <a:buFont typeface="Courier New" panose="02070309020205020404" pitchFamily="49" charset="0"/>
              <a:buChar char="o"/>
            </a:pPr>
            <a:endParaRPr lang="en-US" dirty="0"/>
          </a:p>
          <a:p>
            <a:pPr lvl="1">
              <a:buFont typeface="Courier New" panose="02070309020205020404" pitchFamily="49" charset="0"/>
              <a:buChar char="o"/>
            </a:pPr>
            <a:r>
              <a:rPr lang="en-US" b="1" dirty="0">
                <a:solidFill>
                  <a:schemeClr val="tx2"/>
                </a:solidFill>
              </a:rPr>
              <a:t>Post Implementation Review</a:t>
            </a:r>
            <a:r>
              <a:rPr lang="en-US" dirty="0"/>
              <a:t>: This is </a:t>
            </a:r>
            <a:r>
              <a:rPr lang="en-US" dirty="0">
                <a:solidFill>
                  <a:schemeClr val="tx2"/>
                </a:solidFill>
              </a:rPr>
              <a:t>a vital phase </a:t>
            </a:r>
            <a:r>
              <a:rPr lang="en-US" sz="2100" dirty="0"/>
              <a:t>of the project for the project team to learn from experiences and apply to future projects. Normally a Post I</a:t>
            </a:r>
            <a:r>
              <a:rPr lang="en-US" dirty="0"/>
              <a:t>mplementation Review </a:t>
            </a:r>
            <a:r>
              <a:rPr lang="en-US" sz="2100" dirty="0"/>
              <a:t>consists of </a:t>
            </a:r>
            <a:r>
              <a:rPr lang="en-US" sz="2100" dirty="0">
                <a:solidFill>
                  <a:schemeClr val="tx2"/>
                </a:solidFill>
              </a:rPr>
              <a:t>looking at things that went well and analyzing things that went badly on the project </a:t>
            </a:r>
            <a:r>
              <a:rPr lang="en-US" sz="2100" dirty="0"/>
              <a:t>to come up with lessons learned.</a:t>
            </a:r>
          </a:p>
        </p:txBody>
      </p:sp>
      <p:pic>
        <p:nvPicPr>
          <p:cNvPr id="717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96136" y="1491630"/>
            <a:ext cx="3326432" cy="2592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926259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Why there is a need for Project Management?</a:t>
            </a:r>
          </a:p>
        </p:txBody>
      </p:sp>
      <p:sp>
        <p:nvSpPr>
          <p:cNvPr id="3" name="TextBox 2"/>
          <p:cNvSpPr txBox="1"/>
          <p:nvPr/>
        </p:nvSpPr>
        <p:spPr>
          <a:xfrm>
            <a:off x="457200" y="1143000"/>
            <a:ext cx="8229600" cy="3631763"/>
          </a:xfrm>
          <a:prstGeom prst="rect">
            <a:avLst/>
          </a:prstGeom>
          <a:noFill/>
        </p:spPr>
        <p:txBody>
          <a:bodyPr wrap="square" rtlCol="0">
            <a:spAutoFit/>
          </a:bodyPr>
          <a:lstStyle/>
          <a:p>
            <a:pPr marL="285750" indent="-285750">
              <a:buClr>
                <a:schemeClr val="accent1"/>
              </a:buClr>
              <a:buFont typeface="Arial" panose="020B0604020202020204" pitchFamily="34" charset="0"/>
              <a:buChar char="•"/>
            </a:pPr>
            <a:r>
              <a:rPr lang="en-CA" sz="2400" dirty="0"/>
              <a:t>Project Scope: "The work that needs to be accomplished to deliver a product, service, or result with the specified features and functions."</a:t>
            </a:r>
          </a:p>
          <a:p>
            <a:pPr marL="285750" indent="-285750">
              <a:buClr>
                <a:schemeClr val="accent1"/>
              </a:buClr>
              <a:buFont typeface="Arial" panose="020B0604020202020204" pitchFamily="34" charset="0"/>
              <a:buChar char="•"/>
            </a:pPr>
            <a:r>
              <a:rPr lang="en-US" sz="2400" dirty="0">
                <a:solidFill>
                  <a:schemeClr val="tx2"/>
                </a:solidFill>
              </a:rPr>
              <a:t>Top 5 Reasons </a:t>
            </a:r>
            <a:r>
              <a:rPr lang="en-US" sz="2400" dirty="0"/>
              <a:t>for Project Management </a:t>
            </a:r>
            <a:br>
              <a:rPr lang="en-US" sz="2400" dirty="0"/>
            </a:br>
            <a:r>
              <a:rPr lang="en-US" sz="1400" dirty="0">
                <a:hlinkClick r:id="rId3"/>
              </a:rPr>
              <a:t>http://sambit-daspatnaik.blogspot.ca/2012/10/top-5-reasons-why-we-need-project.html</a:t>
            </a:r>
            <a:r>
              <a:rPr lang="en-US" sz="1400" dirty="0"/>
              <a:t>:</a:t>
            </a:r>
          </a:p>
          <a:p>
            <a:pPr marL="800100" lvl="1" indent="-342900">
              <a:buClr>
                <a:schemeClr val="accent1"/>
              </a:buClr>
              <a:buFont typeface="+mj-lt"/>
              <a:buAutoNum type="arabicPeriod"/>
            </a:pPr>
            <a:r>
              <a:rPr lang="en-US" sz="2400" dirty="0"/>
              <a:t>deliver within </a:t>
            </a:r>
            <a:r>
              <a:rPr lang="en-US" sz="2400" dirty="0">
                <a:solidFill>
                  <a:schemeClr val="tx2"/>
                </a:solidFill>
              </a:rPr>
              <a:t>scope, on time, within budget</a:t>
            </a:r>
            <a:endParaRPr lang="en-US" sz="2400" dirty="0"/>
          </a:p>
          <a:p>
            <a:pPr marL="800100" lvl="1" indent="-342900">
              <a:buClr>
                <a:schemeClr val="accent1"/>
              </a:buClr>
              <a:buFont typeface="+mj-lt"/>
              <a:buAutoNum type="arabicPeriod"/>
            </a:pPr>
            <a:r>
              <a:rPr lang="en-US" sz="2400" dirty="0"/>
              <a:t>deliver </a:t>
            </a:r>
            <a:r>
              <a:rPr lang="en-US" sz="2400" dirty="0">
                <a:solidFill>
                  <a:schemeClr val="tx2"/>
                </a:solidFill>
              </a:rPr>
              <a:t>with quality</a:t>
            </a:r>
            <a:endParaRPr lang="en-US" sz="2400" dirty="0"/>
          </a:p>
          <a:p>
            <a:pPr marL="800100" lvl="1" indent="-342900">
              <a:buClr>
                <a:schemeClr val="accent1"/>
              </a:buClr>
              <a:buFont typeface="+mj-lt"/>
              <a:buAutoNum type="arabicPeriod"/>
            </a:pPr>
            <a:r>
              <a:rPr lang="en-US" sz="2400" dirty="0"/>
              <a:t>ensure </a:t>
            </a:r>
            <a:r>
              <a:rPr lang="en-US" sz="2400" dirty="0">
                <a:solidFill>
                  <a:schemeClr val="tx2"/>
                </a:solidFill>
              </a:rPr>
              <a:t>productivity</a:t>
            </a:r>
            <a:endParaRPr lang="en-US" sz="2400" dirty="0"/>
          </a:p>
          <a:p>
            <a:pPr marL="800100" lvl="1" indent="-342900">
              <a:buClr>
                <a:schemeClr val="accent1"/>
              </a:buClr>
              <a:buFont typeface="+mj-lt"/>
              <a:buAutoNum type="arabicPeriod"/>
            </a:pPr>
            <a:r>
              <a:rPr lang="en-US" sz="2400" dirty="0">
                <a:solidFill>
                  <a:schemeClr val="tx2"/>
                </a:solidFill>
              </a:rPr>
              <a:t>prevent re-work</a:t>
            </a:r>
            <a:endParaRPr lang="en-US" sz="2400" dirty="0"/>
          </a:p>
          <a:p>
            <a:pPr marL="800100" lvl="1" indent="-342900">
              <a:buClr>
                <a:schemeClr val="accent1"/>
              </a:buClr>
              <a:buFont typeface="+mj-lt"/>
              <a:buAutoNum type="arabicPeriod"/>
            </a:pPr>
            <a:r>
              <a:rPr lang="en-US" sz="2400" dirty="0">
                <a:solidFill>
                  <a:schemeClr val="tx2"/>
                </a:solidFill>
              </a:rPr>
              <a:t>avoid blame gaming</a:t>
            </a:r>
          </a:p>
        </p:txBody>
      </p:sp>
    </p:spTree>
    <p:extLst>
      <p:ext uri="{BB962C8B-B14F-4D97-AF65-F5344CB8AC3E}">
        <p14:creationId xmlns:p14="http://schemas.microsoft.com/office/powerpoint/2010/main" val="1562314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59869" y="267494"/>
            <a:ext cx="8229600" cy="742950"/>
          </a:xfrm>
        </p:spPr>
        <p:txBody>
          <a:bodyPr/>
          <a:lstStyle/>
          <a:p>
            <a:r>
              <a:rPr lang="en-CA" dirty="0"/>
              <a:t>Agenda</a:t>
            </a:r>
          </a:p>
        </p:txBody>
      </p:sp>
      <p:sp>
        <p:nvSpPr>
          <p:cNvPr id="5" name="Content Placeholder 4"/>
          <p:cNvSpPr>
            <a:spLocks noGrp="1"/>
          </p:cNvSpPr>
          <p:nvPr>
            <p:ph idx="1"/>
          </p:nvPr>
        </p:nvSpPr>
        <p:spPr>
          <a:xfrm>
            <a:off x="912198" y="1126900"/>
            <a:ext cx="7715200" cy="3965130"/>
          </a:xfrm>
        </p:spPr>
        <p:txBody>
          <a:bodyPr>
            <a:noAutofit/>
          </a:bodyPr>
          <a:lstStyle/>
          <a:p>
            <a:pPr marL="0" indent="0">
              <a:buNone/>
            </a:pPr>
            <a:r>
              <a:rPr lang="en-CA" sz="1800" dirty="0"/>
              <a:t>Lecture:</a:t>
            </a:r>
          </a:p>
          <a:p>
            <a:pPr marL="457200" lvl="0" indent="-457200">
              <a:buFont typeface="+mj-lt"/>
              <a:buAutoNum type="arabicPeriod"/>
            </a:pPr>
            <a:r>
              <a:rPr lang="en-US" sz="1800" dirty="0"/>
              <a:t>Tech Careers</a:t>
            </a:r>
          </a:p>
          <a:p>
            <a:pPr marL="457200" lvl="0" indent="-457200">
              <a:buFont typeface="+mj-lt"/>
              <a:buAutoNum type="arabicPeriod"/>
            </a:pPr>
            <a:r>
              <a:rPr lang="en-US" sz="1800" dirty="0"/>
              <a:t>What is “Project Management?”</a:t>
            </a:r>
          </a:p>
          <a:p>
            <a:pPr marL="457200" lvl="0" indent="-457200">
              <a:buFont typeface="+mj-lt"/>
              <a:buAutoNum type="arabicPeriod"/>
            </a:pPr>
            <a:r>
              <a:rPr lang="en-US" sz="1800" dirty="0"/>
              <a:t>What are some typical “IT Projects?”</a:t>
            </a:r>
          </a:p>
          <a:p>
            <a:pPr marL="457200" indent="-457200">
              <a:buFont typeface="+mj-lt"/>
              <a:buAutoNum type="arabicPeriod"/>
            </a:pPr>
            <a:r>
              <a:rPr lang="en-US" sz="1800" dirty="0"/>
              <a:t>What does a Project Manager do?</a:t>
            </a:r>
          </a:p>
          <a:p>
            <a:pPr marL="457200" indent="-457200">
              <a:buFont typeface="+mj-lt"/>
              <a:buAutoNum type="arabicPeriod"/>
            </a:pPr>
            <a:r>
              <a:rPr lang="en-US" sz="1800" dirty="0"/>
              <a:t>Software Development Life Cycle</a:t>
            </a:r>
          </a:p>
          <a:p>
            <a:pPr marL="457200" indent="-457200">
              <a:buFont typeface="+mj-lt"/>
              <a:buAutoNum type="arabicPeriod"/>
            </a:pPr>
            <a:r>
              <a:rPr lang="en-CA" sz="1800" dirty="0"/>
              <a:t>Project Management Processes:</a:t>
            </a:r>
            <a:br>
              <a:rPr lang="en-CA" sz="1800" dirty="0"/>
            </a:br>
            <a:r>
              <a:rPr lang="en-CA" sz="1800" dirty="0"/>
              <a:t>Initiation, Planning, Executing, Controlling, Closing.</a:t>
            </a:r>
          </a:p>
          <a:p>
            <a:pPr marL="457200" indent="-457200">
              <a:buFont typeface="+mj-lt"/>
              <a:buAutoNum type="arabicPeriod"/>
            </a:pPr>
            <a:r>
              <a:rPr lang="en-CA" sz="1800" dirty="0"/>
              <a:t>Advantages of Project Management</a:t>
            </a:r>
          </a:p>
          <a:p>
            <a:pPr marL="457200" indent="-457200">
              <a:buFont typeface="+mj-lt"/>
              <a:buAutoNum type="arabicPeriod"/>
            </a:pPr>
            <a:r>
              <a:rPr lang="en-CA" sz="1800" dirty="0"/>
              <a:t>What is Project Management Certification?</a:t>
            </a:r>
          </a:p>
        </p:txBody>
      </p:sp>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869" y="1126901"/>
            <a:ext cx="359863" cy="360040"/>
          </a:xfrm>
          <a:prstGeom prst="rect">
            <a:avLst/>
          </a:prstGeom>
        </p:spPr>
      </p:pic>
    </p:spTree>
    <p:extLst>
      <p:ext uri="{BB962C8B-B14F-4D97-AF65-F5344CB8AC3E}">
        <p14:creationId xmlns:p14="http://schemas.microsoft.com/office/powerpoint/2010/main" val="1198030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dirty="0"/>
              <a:t>Agenda (Cont’d)</a:t>
            </a:r>
          </a:p>
        </p:txBody>
      </p:sp>
      <p:sp>
        <p:nvSpPr>
          <p:cNvPr id="5" name="Content Placeholder 4"/>
          <p:cNvSpPr>
            <a:spLocks noGrp="1"/>
          </p:cNvSpPr>
          <p:nvPr>
            <p:ph idx="1"/>
          </p:nvPr>
        </p:nvSpPr>
        <p:spPr>
          <a:xfrm>
            <a:off x="971600" y="1200150"/>
            <a:ext cx="7992888" cy="3657600"/>
          </a:xfrm>
        </p:spPr>
        <p:txBody>
          <a:bodyPr>
            <a:normAutofit/>
          </a:bodyPr>
          <a:lstStyle/>
          <a:p>
            <a:pPr marL="0" indent="0">
              <a:buNone/>
            </a:pPr>
            <a:r>
              <a:rPr lang="en-CA" dirty="0"/>
              <a:t>Activity:</a:t>
            </a:r>
            <a:endParaRPr lang="en-US" dirty="0"/>
          </a:p>
          <a:p>
            <a:pPr marL="457200" lvl="0" indent="-457200">
              <a:buFont typeface="+mj-lt"/>
              <a:buAutoNum type="arabicPeriod"/>
            </a:pPr>
            <a:r>
              <a:rPr lang="en-US" dirty="0"/>
              <a:t>An activity to work on project management processes</a:t>
            </a:r>
          </a:p>
        </p:txBody>
      </p:sp>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737" y="1275606"/>
            <a:ext cx="359863" cy="360040"/>
          </a:xfrm>
          <a:prstGeom prst="rect">
            <a:avLst/>
          </a:prstGeom>
        </p:spPr>
      </p:pic>
    </p:spTree>
    <p:extLst>
      <p:ext uri="{BB962C8B-B14F-4D97-AF65-F5344CB8AC3E}">
        <p14:creationId xmlns:p14="http://schemas.microsoft.com/office/powerpoint/2010/main" val="4027366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520D2-F720-40CF-98AC-36E6888102DA}"/>
              </a:ext>
            </a:extLst>
          </p:cNvPr>
          <p:cNvSpPr>
            <a:spLocks noGrp="1"/>
          </p:cNvSpPr>
          <p:nvPr>
            <p:ph type="title"/>
          </p:nvPr>
        </p:nvSpPr>
        <p:spPr/>
        <p:txBody>
          <a:bodyPr/>
          <a:lstStyle/>
          <a:p>
            <a:r>
              <a:rPr lang="en-US" dirty="0"/>
              <a:t>Tech careers in 2017</a:t>
            </a:r>
            <a:endParaRPr lang="en-CA" dirty="0"/>
          </a:p>
        </p:txBody>
      </p:sp>
      <p:graphicFrame>
        <p:nvGraphicFramePr>
          <p:cNvPr id="4" name="Content Placeholder 3">
            <a:extLst>
              <a:ext uri="{FF2B5EF4-FFF2-40B4-BE49-F238E27FC236}">
                <a16:creationId xmlns:a16="http://schemas.microsoft.com/office/drawing/2014/main" id="{D4047450-5109-45AB-8573-7447C352A4D2}"/>
              </a:ext>
            </a:extLst>
          </p:cNvPr>
          <p:cNvGraphicFramePr>
            <a:graphicFrameLocks noGrp="1"/>
          </p:cNvGraphicFramePr>
          <p:nvPr>
            <p:ph idx="1"/>
            <p:extLst>
              <p:ext uri="{D42A27DB-BD31-4B8C-83A1-F6EECF244321}">
                <p14:modId xmlns:p14="http://schemas.microsoft.com/office/powerpoint/2010/main" val="1875789358"/>
              </p:ext>
            </p:extLst>
          </p:nvPr>
        </p:nvGraphicFramePr>
        <p:xfrm>
          <a:off x="323528" y="1184634"/>
          <a:ext cx="4824536" cy="3571240"/>
        </p:xfrm>
        <a:graphic>
          <a:graphicData uri="http://schemas.openxmlformats.org/drawingml/2006/table">
            <a:tbl>
              <a:tblPr firstRow="1" bandRow="1">
                <a:tableStyleId>{5C22544A-7EE6-4342-B048-85BDC9FD1C3A}</a:tableStyleId>
              </a:tblPr>
              <a:tblGrid>
                <a:gridCol w="2314600">
                  <a:extLst>
                    <a:ext uri="{9D8B030D-6E8A-4147-A177-3AD203B41FA5}">
                      <a16:colId xmlns:a16="http://schemas.microsoft.com/office/drawing/2014/main" val="4252433652"/>
                    </a:ext>
                  </a:extLst>
                </a:gridCol>
                <a:gridCol w="1224136">
                  <a:extLst>
                    <a:ext uri="{9D8B030D-6E8A-4147-A177-3AD203B41FA5}">
                      <a16:colId xmlns:a16="http://schemas.microsoft.com/office/drawing/2014/main" val="2303981549"/>
                    </a:ext>
                  </a:extLst>
                </a:gridCol>
                <a:gridCol w="1285800">
                  <a:extLst>
                    <a:ext uri="{9D8B030D-6E8A-4147-A177-3AD203B41FA5}">
                      <a16:colId xmlns:a16="http://schemas.microsoft.com/office/drawing/2014/main" val="23117307"/>
                    </a:ext>
                  </a:extLst>
                </a:gridCol>
              </a:tblGrid>
              <a:tr h="370840">
                <a:tc>
                  <a:txBody>
                    <a:bodyPr/>
                    <a:lstStyle/>
                    <a:p>
                      <a:r>
                        <a:rPr lang="en-US" dirty="0"/>
                        <a:t>Position</a:t>
                      </a:r>
                      <a:endParaRPr lang="en-CA" dirty="0"/>
                    </a:p>
                  </a:txBody>
                  <a:tcPr/>
                </a:tc>
                <a:tc>
                  <a:txBody>
                    <a:bodyPr/>
                    <a:lstStyle/>
                    <a:p>
                      <a:pPr algn="ctr"/>
                      <a:r>
                        <a:rPr lang="en-US" dirty="0"/>
                        <a:t>Salary 25</a:t>
                      </a:r>
                      <a:r>
                        <a:rPr lang="en-US" baseline="30000" dirty="0"/>
                        <a:t>th</a:t>
                      </a:r>
                      <a:r>
                        <a:rPr lang="en-US" dirty="0"/>
                        <a:t>%</a:t>
                      </a:r>
                      <a:endParaRPr lang="en-CA"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Salary 75</a:t>
                      </a:r>
                      <a:r>
                        <a:rPr lang="en-US" baseline="30000" dirty="0"/>
                        <a:t>th</a:t>
                      </a:r>
                      <a:r>
                        <a:rPr lang="en-US" dirty="0"/>
                        <a:t>%</a:t>
                      </a:r>
                      <a:endParaRPr lang="en-CA" dirty="0"/>
                    </a:p>
                  </a:txBody>
                  <a:tcPr/>
                </a:tc>
                <a:extLst>
                  <a:ext uri="{0D108BD9-81ED-4DB2-BD59-A6C34878D82A}">
                    <a16:rowId xmlns:a16="http://schemas.microsoft.com/office/drawing/2014/main" val="3847898983"/>
                  </a:ext>
                </a:extLst>
              </a:tr>
              <a:tr h="370840">
                <a:tc>
                  <a:txBody>
                    <a:bodyPr/>
                    <a:lstStyle/>
                    <a:p>
                      <a:r>
                        <a:rPr lang="en-US" dirty="0"/>
                        <a:t>Developer:  Java/C# Web  .NET  mobile</a:t>
                      </a:r>
                      <a:endParaRPr lang="en-CA" dirty="0"/>
                    </a:p>
                  </a:txBody>
                  <a:tcPr/>
                </a:tc>
                <a:tc>
                  <a:txBody>
                    <a:bodyPr/>
                    <a:lstStyle/>
                    <a:p>
                      <a:pPr algn="ctr"/>
                      <a:r>
                        <a:rPr lang="en-US" dirty="0"/>
                        <a:t>$65,000</a:t>
                      </a:r>
                      <a:endParaRPr lang="en-CA" dirty="0"/>
                    </a:p>
                  </a:txBody>
                  <a:tcPr/>
                </a:tc>
                <a:tc>
                  <a:txBody>
                    <a:bodyPr/>
                    <a:lstStyle/>
                    <a:p>
                      <a:pPr algn="ctr"/>
                      <a:r>
                        <a:rPr lang="en-US" dirty="0"/>
                        <a:t>$110,000</a:t>
                      </a:r>
                      <a:endParaRPr lang="en-CA" dirty="0"/>
                    </a:p>
                  </a:txBody>
                  <a:tcPr/>
                </a:tc>
                <a:extLst>
                  <a:ext uri="{0D108BD9-81ED-4DB2-BD59-A6C34878D82A}">
                    <a16:rowId xmlns:a16="http://schemas.microsoft.com/office/drawing/2014/main" val="2412804892"/>
                  </a:ext>
                </a:extLst>
              </a:tr>
              <a:tr h="370840">
                <a:tc>
                  <a:txBody>
                    <a:bodyPr/>
                    <a:lstStyle/>
                    <a:p>
                      <a:r>
                        <a:rPr lang="en-CA" dirty="0"/>
                        <a:t>Quality Assurance Analyst</a:t>
                      </a:r>
                    </a:p>
                  </a:txBody>
                  <a:tcPr/>
                </a:tc>
                <a:tc>
                  <a:txBody>
                    <a:bodyPr/>
                    <a:lstStyle/>
                    <a:p>
                      <a:pPr algn="ctr"/>
                      <a:r>
                        <a:rPr lang="en-CA" dirty="0"/>
                        <a:t>$50,000</a:t>
                      </a:r>
                    </a:p>
                  </a:txBody>
                  <a:tcPr/>
                </a:tc>
                <a:tc>
                  <a:txBody>
                    <a:bodyPr/>
                    <a:lstStyle/>
                    <a:p>
                      <a:pPr algn="ctr"/>
                      <a:r>
                        <a:rPr lang="en-CA" dirty="0"/>
                        <a:t>$90,000</a:t>
                      </a:r>
                    </a:p>
                  </a:txBody>
                  <a:tcPr/>
                </a:tc>
                <a:extLst>
                  <a:ext uri="{0D108BD9-81ED-4DB2-BD59-A6C34878D82A}">
                    <a16:rowId xmlns:a16="http://schemas.microsoft.com/office/drawing/2014/main" val="177946411"/>
                  </a:ext>
                </a:extLst>
              </a:tr>
              <a:tr h="370840">
                <a:tc>
                  <a:txBody>
                    <a:bodyPr/>
                    <a:lstStyle/>
                    <a:p>
                      <a:r>
                        <a:rPr lang="en-CA" dirty="0"/>
                        <a:t>Business Systems Analyst</a:t>
                      </a:r>
                    </a:p>
                  </a:txBody>
                  <a:tcPr/>
                </a:tc>
                <a:tc>
                  <a:txBody>
                    <a:bodyPr/>
                    <a:lstStyle/>
                    <a:p>
                      <a:pPr algn="ctr"/>
                      <a:r>
                        <a:rPr lang="en-CA" dirty="0"/>
                        <a:t>$71,000</a:t>
                      </a:r>
                    </a:p>
                  </a:txBody>
                  <a:tcPr/>
                </a:tc>
                <a:tc>
                  <a:txBody>
                    <a:bodyPr/>
                    <a:lstStyle/>
                    <a:p>
                      <a:pPr algn="ctr"/>
                      <a:r>
                        <a:rPr lang="en-CA" dirty="0"/>
                        <a:t>$129,000</a:t>
                      </a:r>
                    </a:p>
                  </a:txBody>
                  <a:tcPr/>
                </a:tc>
                <a:extLst>
                  <a:ext uri="{0D108BD9-81ED-4DB2-BD59-A6C34878D82A}">
                    <a16:rowId xmlns:a16="http://schemas.microsoft.com/office/drawing/2014/main" val="2718144207"/>
                  </a:ext>
                </a:extLst>
              </a:tr>
              <a:tr h="370840">
                <a:tc>
                  <a:txBody>
                    <a:bodyPr/>
                    <a:lstStyle/>
                    <a:p>
                      <a:r>
                        <a:rPr lang="en-US" dirty="0"/>
                        <a:t>Database, SQL</a:t>
                      </a:r>
                      <a:endParaRPr lang="en-CA" dirty="0"/>
                    </a:p>
                  </a:txBody>
                  <a:tcPr/>
                </a:tc>
                <a:tc>
                  <a:txBody>
                    <a:bodyPr/>
                    <a:lstStyle/>
                    <a:p>
                      <a:pPr algn="ctr"/>
                      <a:r>
                        <a:rPr lang="en-US" dirty="0"/>
                        <a:t>$60,000</a:t>
                      </a:r>
                      <a:endParaRPr lang="en-CA" dirty="0"/>
                    </a:p>
                  </a:txBody>
                  <a:tcPr/>
                </a:tc>
                <a:tc>
                  <a:txBody>
                    <a:bodyPr/>
                    <a:lstStyle/>
                    <a:p>
                      <a:pPr algn="ctr"/>
                      <a:r>
                        <a:rPr lang="en-US" dirty="0"/>
                        <a:t>$108,000</a:t>
                      </a:r>
                      <a:endParaRPr lang="en-CA" dirty="0"/>
                    </a:p>
                  </a:txBody>
                  <a:tcPr/>
                </a:tc>
                <a:extLst>
                  <a:ext uri="{0D108BD9-81ED-4DB2-BD59-A6C34878D82A}">
                    <a16:rowId xmlns:a16="http://schemas.microsoft.com/office/drawing/2014/main" val="348058954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Project Manager</a:t>
                      </a:r>
                    </a:p>
                    <a:p>
                      <a:r>
                        <a:rPr lang="en-US" dirty="0"/>
                        <a:t>PMP, Agile, Scrum</a:t>
                      </a:r>
                      <a:endParaRPr lang="en-CA" dirty="0"/>
                    </a:p>
                  </a:txBody>
                  <a:tcPr/>
                </a:tc>
                <a:tc>
                  <a:txBody>
                    <a:bodyPr/>
                    <a:lstStyle/>
                    <a:p>
                      <a:pPr algn="ctr"/>
                      <a:r>
                        <a:rPr lang="en-CA" dirty="0"/>
                        <a:t>$85,000</a:t>
                      </a:r>
                    </a:p>
                  </a:txBody>
                  <a:tcPr/>
                </a:tc>
                <a:tc>
                  <a:txBody>
                    <a:bodyPr/>
                    <a:lstStyle/>
                    <a:p>
                      <a:pPr algn="ctr"/>
                      <a:r>
                        <a:rPr lang="en-CA" dirty="0"/>
                        <a:t>$147,000</a:t>
                      </a:r>
                    </a:p>
                  </a:txBody>
                  <a:tcPr/>
                </a:tc>
                <a:extLst>
                  <a:ext uri="{0D108BD9-81ED-4DB2-BD59-A6C34878D82A}">
                    <a16:rowId xmlns:a16="http://schemas.microsoft.com/office/drawing/2014/main" val="2190238662"/>
                  </a:ext>
                </a:extLst>
              </a:tr>
            </a:tbl>
          </a:graphicData>
        </a:graphic>
      </p:graphicFrame>
      <p:graphicFrame>
        <p:nvGraphicFramePr>
          <p:cNvPr id="5" name="Table 4">
            <a:extLst>
              <a:ext uri="{FF2B5EF4-FFF2-40B4-BE49-F238E27FC236}">
                <a16:creationId xmlns:a16="http://schemas.microsoft.com/office/drawing/2014/main" id="{5575ACF3-D1EC-4B46-88AF-A769F3374835}"/>
              </a:ext>
            </a:extLst>
          </p:cNvPr>
          <p:cNvGraphicFramePr>
            <a:graphicFrameLocks noGrp="1"/>
          </p:cNvGraphicFramePr>
          <p:nvPr>
            <p:extLst>
              <p:ext uri="{D42A27DB-BD31-4B8C-83A1-F6EECF244321}">
                <p14:modId xmlns:p14="http://schemas.microsoft.com/office/powerpoint/2010/main" val="3589336097"/>
              </p:ext>
            </p:extLst>
          </p:nvPr>
        </p:nvGraphicFramePr>
        <p:xfrm>
          <a:off x="5364088" y="1184634"/>
          <a:ext cx="3240360" cy="1112520"/>
        </p:xfrm>
        <a:graphic>
          <a:graphicData uri="http://schemas.openxmlformats.org/drawingml/2006/table">
            <a:tbl>
              <a:tblPr firstRow="1" bandRow="1">
                <a:tableStyleId>{5C22544A-7EE6-4342-B048-85BDC9FD1C3A}</a:tableStyleId>
              </a:tblPr>
              <a:tblGrid>
                <a:gridCol w="3240360">
                  <a:extLst>
                    <a:ext uri="{9D8B030D-6E8A-4147-A177-3AD203B41FA5}">
                      <a16:colId xmlns:a16="http://schemas.microsoft.com/office/drawing/2014/main" val="1098674499"/>
                    </a:ext>
                  </a:extLst>
                </a:gridCol>
              </a:tblGrid>
              <a:tr h="370840">
                <a:tc>
                  <a:txBody>
                    <a:bodyPr/>
                    <a:lstStyle/>
                    <a:p>
                      <a:r>
                        <a:rPr lang="en-US" dirty="0"/>
                        <a:t>Growth Industries</a:t>
                      </a:r>
                      <a:endParaRPr lang="en-CA" dirty="0"/>
                    </a:p>
                  </a:txBody>
                  <a:tcPr/>
                </a:tc>
                <a:extLst>
                  <a:ext uri="{0D108BD9-81ED-4DB2-BD59-A6C34878D82A}">
                    <a16:rowId xmlns:a16="http://schemas.microsoft.com/office/drawing/2014/main" val="387826159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Healthcare, FinTech</a:t>
                      </a:r>
                      <a:r>
                        <a:rPr lang="en-CA" dirty="0"/>
                        <a:t>, </a:t>
                      </a:r>
                    </a:p>
                  </a:txBody>
                  <a:tcPr/>
                </a:tc>
                <a:extLst>
                  <a:ext uri="{0D108BD9-81ED-4DB2-BD59-A6C34878D82A}">
                    <a16:rowId xmlns:a16="http://schemas.microsoft.com/office/drawing/2014/main" val="267207651"/>
                  </a:ext>
                </a:extLst>
              </a:tr>
              <a:tr h="370840">
                <a:tc>
                  <a:txBody>
                    <a:bodyPr/>
                    <a:lstStyle/>
                    <a:p>
                      <a:r>
                        <a:rPr lang="en-US" dirty="0"/>
                        <a:t>Robotics in Manufacturing</a:t>
                      </a:r>
                      <a:endParaRPr lang="en-CA" dirty="0"/>
                    </a:p>
                  </a:txBody>
                  <a:tcPr/>
                </a:tc>
                <a:extLst>
                  <a:ext uri="{0D108BD9-81ED-4DB2-BD59-A6C34878D82A}">
                    <a16:rowId xmlns:a16="http://schemas.microsoft.com/office/drawing/2014/main" val="2060489918"/>
                  </a:ext>
                </a:extLst>
              </a:tr>
            </a:tbl>
          </a:graphicData>
        </a:graphic>
      </p:graphicFrame>
      <p:graphicFrame>
        <p:nvGraphicFramePr>
          <p:cNvPr id="6" name="Table 5">
            <a:extLst>
              <a:ext uri="{FF2B5EF4-FFF2-40B4-BE49-F238E27FC236}">
                <a16:creationId xmlns:a16="http://schemas.microsoft.com/office/drawing/2014/main" id="{8C005D0B-6A22-44F0-BE31-C7DB3BC4D4F8}"/>
              </a:ext>
            </a:extLst>
          </p:cNvPr>
          <p:cNvGraphicFramePr>
            <a:graphicFrameLocks noGrp="1"/>
          </p:cNvGraphicFramePr>
          <p:nvPr>
            <p:extLst>
              <p:ext uri="{D42A27DB-BD31-4B8C-83A1-F6EECF244321}">
                <p14:modId xmlns:p14="http://schemas.microsoft.com/office/powerpoint/2010/main" val="1751448763"/>
              </p:ext>
            </p:extLst>
          </p:nvPr>
        </p:nvGraphicFramePr>
        <p:xfrm>
          <a:off x="5364088" y="2427734"/>
          <a:ext cx="3240360" cy="2021840"/>
        </p:xfrm>
        <a:graphic>
          <a:graphicData uri="http://schemas.openxmlformats.org/drawingml/2006/table">
            <a:tbl>
              <a:tblPr firstRow="1" bandRow="1">
                <a:tableStyleId>{5C22544A-7EE6-4342-B048-85BDC9FD1C3A}</a:tableStyleId>
              </a:tblPr>
              <a:tblGrid>
                <a:gridCol w="3240360">
                  <a:extLst>
                    <a:ext uri="{9D8B030D-6E8A-4147-A177-3AD203B41FA5}">
                      <a16:colId xmlns:a16="http://schemas.microsoft.com/office/drawing/2014/main" val="4035062980"/>
                    </a:ext>
                  </a:extLst>
                </a:gridCol>
              </a:tblGrid>
              <a:tr h="370840">
                <a:tc>
                  <a:txBody>
                    <a:bodyPr/>
                    <a:lstStyle/>
                    <a:p>
                      <a:r>
                        <a:rPr lang="en-US"/>
                        <a:t>Digital Transformation </a:t>
                      </a:r>
                      <a:r>
                        <a:rPr lang="en-US" dirty="0"/>
                        <a:t>(DX)</a:t>
                      </a:r>
                      <a:endParaRPr lang="en-CA" dirty="0"/>
                    </a:p>
                  </a:txBody>
                  <a:tcPr/>
                </a:tc>
                <a:extLst>
                  <a:ext uri="{0D108BD9-81ED-4DB2-BD59-A6C34878D82A}">
                    <a16:rowId xmlns:a16="http://schemas.microsoft.com/office/drawing/2014/main" val="1331367007"/>
                  </a:ext>
                </a:extLst>
              </a:tr>
              <a:tr h="370840">
                <a:tc>
                  <a:txBody>
                    <a:bodyPr/>
                    <a:lstStyle/>
                    <a:p>
                      <a:r>
                        <a:rPr lang="en-US" dirty="0"/>
                        <a:t>Mobile Developers, DevOps</a:t>
                      </a:r>
                      <a:endParaRPr lang="en-CA" dirty="0"/>
                    </a:p>
                  </a:txBody>
                  <a:tcPr/>
                </a:tc>
                <a:extLst>
                  <a:ext uri="{0D108BD9-81ED-4DB2-BD59-A6C34878D82A}">
                    <a16:rowId xmlns:a16="http://schemas.microsoft.com/office/drawing/2014/main" val="1412363072"/>
                  </a:ext>
                </a:extLst>
              </a:tr>
              <a:tr h="370840">
                <a:tc>
                  <a:txBody>
                    <a:bodyPr/>
                    <a:lstStyle/>
                    <a:p>
                      <a:r>
                        <a:rPr lang="en-US" dirty="0"/>
                        <a:t>Technologies: AI, blockchain, VR/AR, 5G, 3D printing</a:t>
                      </a:r>
                      <a:endParaRPr lang="en-CA" dirty="0"/>
                    </a:p>
                  </a:txBody>
                  <a:tcPr/>
                </a:tc>
                <a:extLst>
                  <a:ext uri="{0D108BD9-81ED-4DB2-BD59-A6C34878D82A}">
                    <a16:rowId xmlns:a16="http://schemas.microsoft.com/office/drawing/2014/main" val="3645972673"/>
                  </a:ext>
                </a:extLst>
              </a:tr>
              <a:tr h="370840">
                <a:tc>
                  <a:txBody>
                    <a:bodyPr/>
                    <a:lstStyle/>
                    <a:p>
                      <a:r>
                        <a:rPr lang="en-US" dirty="0"/>
                        <a:t>Analytics, Big Data, Cloud Computing, Security, IoT</a:t>
                      </a:r>
                      <a:endParaRPr lang="en-CA" dirty="0"/>
                    </a:p>
                  </a:txBody>
                  <a:tcPr/>
                </a:tc>
                <a:extLst>
                  <a:ext uri="{0D108BD9-81ED-4DB2-BD59-A6C34878D82A}">
                    <a16:rowId xmlns:a16="http://schemas.microsoft.com/office/drawing/2014/main" val="1534189560"/>
                  </a:ext>
                </a:extLst>
              </a:tr>
            </a:tbl>
          </a:graphicData>
        </a:graphic>
      </p:graphicFrame>
    </p:spTree>
    <p:extLst>
      <p:ext uri="{BB962C8B-B14F-4D97-AF65-F5344CB8AC3E}">
        <p14:creationId xmlns:p14="http://schemas.microsoft.com/office/powerpoint/2010/main" val="86187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11658"/>
            <a:ext cx="9144000" cy="6858001"/>
          </a:xfrm>
          <a:prstGeom prst="rect">
            <a:avLst/>
          </a:prstGeom>
        </p:spPr>
      </p:pic>
      <p:pic>
        <p:nvPicPr>
          <p:cNvPr id="1026" name="Picture 2" descr="http://www.umsl.edu/~sauterv/analysis/6840papers_f12/Brunnert/index_files/24-%2520Avoiding%2520scope%2520creep.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78537" y="4001686"/>
            <a:ext cx="4986924" cy="274280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6085FDB-A572-4F7C-942B-97E1C77D9125}"/>
              </a:ext>
            </a:extLst>
          </p:cNvPr>
          <p:cNvSpPr txBox="1"/>
          <p:nvPr/>
        </p:nvSpPr>
        <p:spPr>
          <a:xfrm>
            <a:off x="1655675" y="441026"/>
            <a:ext cx="5832648" cy="3416320"/>
          </a:xfrm>
          <a:prstGeom prst="rect">
            <a:avLst/>
          </a:prstGeom>
          <a:solidFill>
            <a:schemeClr val="bg1">
              <a:alpha val="75000"/>
            </a:schemeClr>
          </a:solidFill>
          <a:ln w="63500">
            <a:noFill/>
          </a:ln>
          <a:effectLst/>
        </p:spPr>
        <p:txBody>
          <a:bodyPr wrap="square" rtlCol="0">
            <a:spAutoFit/>
          </a:bodyPr>
          <a:lstStyle/>
          <a:p>
            <a:r>
              <a:rPr lang="en-CA" sz="3600" dirty="0"/>
              <a:t>Business Systems Analysis</a:t>
            </a:r>
            <a:br>
              <a:rPr lang="en-CA" sz="3600" dirty="0"/>
            </a:br>
            <a:r>
              <a:rPr lang="en-CA" sz="3600" dirty="0"/>
              <a:t> – What's the problem?</a:t>
            </a:r>
          </a:p>
          <a:p>
            <a:r>
              <a:rPr lang="en-CA" sz="3600" dirty="0"/>
              <a:t>System Development</a:t>
            </a:r>
            <a:br>
              <a:rPr lang="en-CA" sz="3600" dirty="0"/>
            </a:br>
            <a:r>
              <a:rPr lang="en-CA" sz="3600" dirty="0"/>
              <a:t> – What's the solution?</a:t>
            </a:r>
          </a:p>
          <a:p>
            <a:r>
              <a:rPr lang="en-CA" sz="3600" dirty="0"/>
              <a:t>Project Management</a:t>
            </a:r>
            <a:br>
              <a:rPr lang="en-CA" sz="3600" dirty="0"/>
            </a:br>
            <a:r>
              <a:rPr lang="en-CA" sz="3600" dirty="0"/>
              <a:t> – Make it happen!</a:t>
            </a:r>
          </a:p>
        </p:txBody>
      </p:sp>
      <p:sp>
        <p:nvSpPr>
          <p:cNvPr id="3" name="TextBox 2">
            <a:extLst>
              <a:ext uri="{FF2B5EF4-FFF2-40B4-BE49-F238E27FC236}">
                <a16:creationId xmlns:a16="http://schemas.microsoft.com/office/drawing/2014/main" id="{087AA047-25F8-4A39-80ED-39121C5EA92C}"/>
              </a:ext>
            </a:extLst>
          </p:cNvPr>
          <p:cNvSpPr txBox="1"/>
          <p:nvPr/>
        </p:nvSpPr>
        <p:spPr>
          <a:xfrm>
            <a:off x="640012" y="441026"/>
            <a:ext cx="1015663" cy="3416320"/>
          </a:xfrm>
          <a:prstGeom prst="rect">
            <a:avLst/>
          </a:prstGeom>
          <a:noFill/>
        </p:spPr>
        <p:txBody>
          <a:bodyPr vert="vert270" wrap="square" rtlCol="0" anchor="ctr" anchorCtr="1">
            <a:spAutoFit/>
            <a:scene3d>
              <a:camera prst="orthographicFront"/>
              <a:lightRig rig="threePt" dir="t">
                <a:rot lat="0" lon="0" rev="0"/>
              </a:lightRig>
            </a:scene3d>
            <a:sp3d>
              <a:bevelB w="0" h="0" prst="relaxedInset"/>
            </a:sp3d>
          </a:bodyPr>
          <a:lstStyle/>
          <a:p>
            <a:r>
              <a:rPr lang="en-US" sz="5400" b="1" dirty="0">
                <a:ln w="12700">
                  <a:solidFill>
                    <a:schemeClr val="tx1"/>
                  </a:solidFill>
                </a:ln>
                <a:solidFill>
                  <a:schemeClr val="bg1"/>
                </a:solidFill>
                <a:effectLst>
                  <a:glow rad="228600">
                    <a:schemeClr val="accent3">
                      <a:satMod val="175000"/>
                      <a:alpha val="40000"/>
                    </a:schemeClr>
                  </a:glow>
                  <a:outerShdw blurRad="50800" dist="50800" dir="5400000" algn="ctr" rotWithShape="0">
                    <a:schemeClr val="tx1"/>
                  </a:outerShdw>
                </a:effectLst>
              </a:rPr>
              <a:t>PROJECT</a:t>
            </a:r>
            <a:endParaRPr lang="en-CA" b="1" dirty="0">
              <a:ln w="12700">
                <a:solidFill>
                  <a:schemeClr val="tx1"/>
                </a:solidFill>
              </a:ln>
              <a:solidFill>
                <a:schemeClr val="bg1"/>
              </a:solidFill>
              <a:effectLst>
                <a:glow rad="228600">
                  <a:schemeClr val="accent3">
                    <a:satMod val="175000"/>
                    <a:alpha val="40000"/>
                  </a:schemeClr>
                </a:glow>
                <a:outerShdw blurRad="50800" dist="50800" dir="5400000" algn="ctr" rotWithShape="0">
                  <a:schemeClr val="tx1"/>
                </a:outerShdw>
              </a:effectLst>
            </a:endParaRPr>
          </a:p>
        </p:txBody>
      </p:sp>
    </p:spTree>
    <p:extLst>
      <p:ext uri="{BB962C8B-B14F-4D97-AF65-F5344CB8AC3E}">
        <p14:creationId xmlns:p14="http://schemas.microsoft.com/office/powerpoint/2010/main" val="123531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21265" y="1082452"/>
            <a:ext cx="8712968" cy="3693000"/>
          </a:xfrm>
        </p:spPr>
        <p:txBody>
          <a:bodyPr>
            <a:normAutofit fontScale="92500"/>
          </a:bodyPr>
          <a:lstStyle/>
          <a:p>
            <a:r>
              <a:rPr lang="en-US" b="1" dirty="0">
                <a:solidFill>
                  <a:schemeClr val="tx2"/>
                </a:solidFill>
              </a:rPr>
              <a:t>…something employers want you to know!</a:t>
            </a:r>
          </a:p>
          <a:p>
            <a:r>
              <a:rPr lang="en-US" dirty="0">
                <a:solidFill>
                  <a:schemeClr val="tx2"/>
                </a:solidFill>
              </a:rPr>
              <a:t>Programming</a:t>
            </a:r>
            <a:r>
              <a:rPr lang="en-US" dirty="0"/>
              <a:t> is just one aspect of creating a solution. </a:t>
            </a:r>
          </a:p>
          <a:p>
            <a:r>
              <a:rPr lang="en-US" dirty="0">
                <a:solidFill>
                  <a:schemeClr val="tx2"/>
                </a:solidFill>
              </a:rPr>
              <a:t>IT Project </a:t>
            </a:r>
            <a:r>
              <a:rPr lang="en-US" dirty="0" err="1">
                <a:solidFill>
                  <a:schemeClr val="tx2"/>
                </a:solidFill>
              </a:rPr>
              <a:t>Mgmt</a:t>
            </a:r>
            <a:r>
              <a:rPr lang="en-US" dirty="0">
                <a:solidFill>
                  <a:schemeClr val="tx2"/>
                </a:solidFill>
              </a:rPr>
              <a:t> is responsible for the whole solution.</a:t>
            </a:r>
          </a:p>
          <a:p>
            <a:r>
              <a:rPr lang="en-CA" b="1" dirty="0"/>
              <a:t>"Project management is the application of knowledge, skills, tools and techniques to project activities to meet project requirements."</a:t>
            </a:r>
            <a:br>
              <a:rPr lang="en-CA" b="1" dirty="0"/>
            </a:br>
            <a:r>
              <a:rPr lang="en-CA" dirty="0"/>
              <a:t>-- Project Management Body of Knowledge (PMBOK) Guide from pmi.org</a:t>
            </a:r>
          </a:p>
        </p:txBody>
      </p:sp>
      <p:sp>
        <p:nvSpPr>
          <p:cNvPr id="6" name="Title 1"/>
          <p:cNvSpPr>
            <a:spLocks noGrp="1"/>
          </p:cNvSpPr>
          <p:nvPr>
            <p:ph type="title"/>
          </p:nvPr>
        </p:nvSpPr>
        <p:spPr>
          <a:xfrm>
            <a:off x="89755" y="339502"/>
            <a:ext cx="8964488" cy="742950"/>
          </a:xfrm>
        </p:spPr>
        <p:txBody>
          <a:bodyPr>
            <a:noAutofit/>
          </a:bodyPr>
          <a:lstStyle/>
          <a:p>
            <a:pPr lvl="0"/>
            <a:r>
              <a:rPr lang="en-US" sz="3200" dirty="0"/>
              <a:t>What is “Project Management?” </a:t>
            </a:r>
          </a:p>
        </p:txBody>
      </p:sp>
    </p:spTree>
    <p:extLst>
      <p:ext uri="{BB962C8B-B14F-4D97-AF65-F5344CB8AC3E}">
        <p14:creationId xmlns:p14="http://schemas.microsoft.com/office/powerpoint/2010/main" val="3580699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Scale of Projects</a:t>
            </a:r>
            <a:endParaRPr lang="en-US" dirty="0"/>
          </a:p>
        </p:txBody>
      </p:sp>
      <p:sp>
        <p:nvSpPr>
          <p:cNvPr id="3" name="TextBox 2"/>
          <p:cNvSpPr txBox="1"/>
          <p:nvPr/>
        </p:nvSpPr>
        <p:spPr>
          <a:xfrm>
            <a:off x="179512" y="1131590"/>
            <a:ext cx="8928992" cy="2062103"/>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FDA023"/>
              </a:buClr>
              <a:buSzTx/>
              <a:buFont typeface="Arial" panose="020B0604020202020204" pitchFamily="34" charset="0"/>
              <a:buChar char="•"/>
              <a:tabLst/>
              <a:defRPr/>
            </a:pPr>
            <a:r>
              <a:rPr kumimoji="0" lang="en-CA" sz="3200" b="0" i="0" u="none" strike="noStrike" kern="1200" cap="none" spc="0" normalizeH="0" baseline="0" noProof="0" dirty="0">
                <a:ln>
                  <a:noFill/>
                </a:ln>
                <a:solidFill>
                  <a:prstClr val="black"/>
                </a:solidFill>
                <a:effectLst/>
                <a:uLnTx/>
                <a:uFillTx/>
                <a:latin typeface="Arial"/>
                <a:ea typeface="+mn-ea"/>
                <a:cs typeface="+mn-cs"/>
              </a:rPr>
              <a:t>Manhattan Project - </a:t>
            </a:r>
            <a:r>
              <a:rPr kumimoji="0" lang="en-CA" sz="3200" b="0" i="0" u="none" strike="noStrike" kern="1200" cap="none" spc="0" normalizeH="0" baseline="0" noProof="0" dirty="0">
                <a:ln>
                  <a:noFill/>
                </a:ln>
                <a:solidFill>
                  <a:srgbClr val="465E9C"/>
                </a:solidFill>
                <a:effectLst/>
                <a:uLnTx/>
                <a:uFillTx/>
                <a:latin typeface="Arial"/>
                <a:ea typeface="+mn-ea"/>
                <a:cs typeface="+mn-cs"/>
              </a:rPr>
              <a:t>first managed project</a:t>
            </a:r>
          </a:p>
          <a:p>
            <a:pPr marL="285750" marR="0" lvl="0" indent="-285750" algn="l" defTabSz="914400" rtl="0" eaLnBrk="1" fontAlgn="auto" latinLnBrk="0" hangingPunct="1">
              <a:lnSpc>
                <a:spcPct val="100000"/>
              </a:lnSpc>
              <a:spcBef>
                <a:spcPts val="0"/>
              </a:spcBef>
              <a:spcAft>
                <a:spcPts val="0"/>
              </a:spcAft>
              <a:buClr>
                <a:srgbClr val="FDA023"/>
              </a:buClr>
              <a:buSzTx/>
              <a:buFont typeface="Arial" panose="020B0604020202020204" pitchFamily="34" charset="0"/>
              <a:buChar char="•"/>
              <a:tabLst/>
              <a:defRPr/>
            </a:pPr>
            <a:r>
              <a:rPr kumimoji="0" lang="en-CA" sz="3200" b="0" i="0" u="none" strike="noStrike" kern="1200" cap="none" spc="0" normalizeH="0" baseline="0" noProof="0" dirty="0">
                <a:ln>
                  <a:noFill/>
                </a:ln>
                <a:solidFill>
                  <a:prstClr val="black"/>
                </a:solidFill>
                <a:effectLst/>
                <a:uLnTx/>
                <a:uFillTx/>
                <a:latin typeface="Arial"/>
                <a:ea typeface="+mn-ea"/>
                <a:cs typeface="+mn-cs"/>
              </a:rPr>
              <a:t>$2 billion budget </a:t>
            </a:r>
            <a:r>
              <a:rPr lang="en-CA" sz="3200" dirty="0">
                <a:solidFill>
                  <a:prstClr val="black"/>
                </a:solidFill>
                <a:latin typeface="Arial"/>
              </a:rPr>
              <a:t>~</a:t>
            </a:r>
            <a:r>
              <a:rPr kumimoji="0" lang="en-CA" sz="3200" b="0" i="0" u="none" strike="noStrike" kern="1200" cap="none" spc="0" normalizeH="0" baseline="0" noProof="0" dirty="0">
                <a:ln>
                  <a:noFill/>
                </a:ln>
                <a:solidFill>
                  <a:prstClr val="black"/>
                </a:solidFill>
                <a:effectLst/>
                <a:uLnTx/>
                <a:uFillTx/>
                <a:latin typeface="Arial"/>
                <a:ea typeface="+mn-ea"/>
                <a:cs typeface="+mn-cs"/>
              </a:rPr>
              <a:t>$27 billion in 2017 dollars</a:t>
            </a:r>
          </a:p>
          <a:p>
            <a:pPr marL="285750" marR="0" lvl="0" indent="-285750" algn="l" defTabSz="914400" rtl="0" eaLnBrk="1" fontAlgn="auto" latinLnBrk="0" hangingPunct="1">
              <a:lnSpc>
                <a:spcPct val="100000"/>
              </a:lnSpc>
              <a:spcBef>
                <a:spcPts val="0"/>
              </a:spcBef>
              <a:spcAft>
                <a:spcPts val="0"/>
              </a:spcAft>
              <a:buClr>
                <a:srgbClr val="FDA023"/>
              </a:buClr>
              <a:buSzTx/>
              <a:buFont typeface="Arial" panose="020B0604020202020204" pitchFamily="34" charset="0"/>
              <a:buChar char="•"/>
              <a:tabLst/>
              <a:defRPr/>
            </a:pPr>
            <a:r>
              <a:rPr kumimoji="0" lang="en-CA" sz="3200" b="0" i="0" u="none" strike="noStrike" kern="1200" cap="none" spc="0" normalizeH="0" baseline="0" noProof="0" dirty="0">
                <a:ln>
                  <a:noFill/>
                </a:ln>
                <a:solidFill>
                  <a:prstClr val="black"/>
                </a:solidFill>
                <a:effectLst/>
                <a:uLnTx/>
                <a:uFillTx/>
                <a:latin typeface="Arial"/>
                <a:ea typeface="+mn-ea"/>
                <a:cs typeface="+mn-cs"/>
              </a:rPr>
              <a:t>Project Manager, Technical Manager, </a:t>
            </a:r>
            <a:br>
              <a:rPr kumimoji="0" lang="en-CA" sz="3200" b="0" i="0" u="none" strike="noStrike" kern="1200" cap="none" spc="0" normalizeH="0" baseline="0" noProof="0" dirty="0">
                <a:ln>
                  <a:noFill/>
                </a:ln>
                <a:solidFill>
                  <a:prstClr val="black"/>
                </a:solidFill>
                <a:effectLst/>
                <a:uLnTx/>
                <a:uFillTx/>
                <a:latin typeface="Arial"/>
                <a:ea typeface="+mn-ea"/>
                <a:cs typeface="+mn-cs"/>
              </a:rPr>
            </a:br>
            <a:r>
              <a:rPr kumimoji="0" lang="en-CA" sz="3200" b="0" i="0" u="none" strike="noStrike" kern="1200" cap="none" spc="0" normalizeH="0" baseline="0" noProof="0" dirty="0">
                <a:ln>
                  <a:noFill/>
                </a:ln>
                <a:solidFill>
                  <a:prstClr val="black"/>
                </a:solidFill>
                <a:effectLst/>
                <a:uLnTx/>
                <a:uFillTx/>
                <a:latin typeface="Arial"/>
                <a:ea typeface="+mn-ea"/>
                <a:cs typeface="+mn-cs"/>
              </a:rPr>
              <a:t>and 130,000 others.</a:t>
            </a:r>
          </a:p>
        </p:txBody>
      </p:sp>
    </p:spTree>
    <p:extLst>
      <p:ext uri="{BB962C8B-B14F-4D97-AF65-F5344CB8AC3E}">
        <p14:creationId xmlns:p14="http://schemas.microsoft.com/office/powerpoint/2010/main" val="28131294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Pushpin">
      <a:dk1>
        <a:sysClr val="windowText" lastClr="000000"/>
      </a:dk1>
      <a:lt1>
        <a:sysClr val="window" lastClr="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txDef>
      <a:spPr>
        <a:noFill/>
      </a:spPr>
      <a:bodyPr wrap="square" rtlCol="0">
        <a:spAutoFit/>
      </a:bodyPr>
      <a:lstStyle>
        <a:defPPr>
          <a:defRPr dirty="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Clarity</Template>
  <TotalTime>13568</TotalTime>
  <Words>3726</Words>
  <Application>Microsoft Office PowerPoint</Application>
  <PresentationFormat>On-screen Show (16:9)</PresentationFormat>
  <Paragraphs>445</Paragraphs>
  <Slides>34</Slides>
  <Notes>34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新細明體</vt:lpstr>
      <vt:lpstr>Arial</vt:lpstr>
      <vt:lpstr>Calibri</vt:lpstr>
      <vt:lpstr>Courier New</vt:lpstr>
      <vt:lpstr>Franklin Gothic Demi</vt:lpstr>
      <vt:lpstr>Webdings</vt:lpstr>
      <vt:lpstr>Wingdings</vt:lpstr>
      <vt:lpstr>Clarity</vt:lpstr>
      <vt:lpstr>Computer Principles for Programmers</vt:lpstr>
      <vt:lpstr>Quiz</vt:lpstr>
      <vt:lpstr>News of the Week</vt:lpstr>
      <vt:lpstr>Agenda</vt:lpstr>
      <vt:lpstr>Agenda (Cont’d)</vt:lpstr>
      <vt:lpstr>Tech careers in 2017</vt:lpstr>
      <vt:lpstr>PowerPoint Presentation</vt:lpstr>
      <vt:lpstr>What is “Project Management?” </vt:lpstr>
      <vt:lpstr>Scale of Projects</vt:lpstr>
      <vt:lpstr>Scale of Projects</vt:lpstr>
      <vt:lpstr>Worldwide IT Spending</vt:lpstr>
      <vt:lpstr>PowerPoint Presentation</vt:lpstr>
      <vt:lpstr>What are some typical “IT Projects?” What does a Project Manager do?</vt:lpstr>
      <vt:lpstr>What are some typical “IT Projects?” </vt:lpstr>
      <vt:lpstr>What does a Project Manager do?</vt:lpstr>
      <vt:lpstr>What does a Project Manager do? (Cont’d)</vt:lpstr>
      <vt:lpstr>Good Cheap Fast</vt:lpstr>
      <vt:lpstr>Project Management Process Groups</vt:lpstr>
      <vt:lpstr>S.M.A.R.T. Goals for each Process Group</vt:lpstr>
      <vt:lpstr>PM test at http://thatpmgame.com/</vt:lpstr>
      <vt:lpstr>Advantages of Project Management &amp; Project Management Certification</vt:lpstr>
      <vt:lpstr>Advantages of Project Management</vt:lpstr>
      <vt:lpstr>Project Manager Professional (PMP)</vt:lpstr>
      <vt:lpstr>Project Management Certification at Seneca College</vt:lpstr>
      <vt:lpstr>Notes</vt:lpstr>
      <vt:lpstr>Initiation</vt:lpstr>
      <vt:lpstr>Planning</vt:lpstr>
      <vt:lpstr>Failure to define the project scope and taking into account all stakeholders, can lead to miss-defining the project and failure to complete the project </vt:lpstr>
      <vt:lpstr>Planning – Work Breakdown Schedule (WBS)</vt:lpstr>
      <vt:lpstr>Executing</vt:lpstr>
      <vt:lpstr>Controlling</vt:lpstr>
      <vt:lpstr>Controlling (Cont’d)</vt:lpstr>
      <vt:lpstr>Closing</vt:lpstr>
      <vt:lpstr>Why there is a need for Project Management?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Timothy.McKenna@senecacollege.ca; Reza Khojasteh; Marc.Gurwitz@senecacollege.ca; Danny Roy</dc:creator>
  <cp:lastModifiedBy>Nicholas Defranco</cp:lastModifiedBy>
  <cp:revision>749</cp:revision>
  <dcterms:created xsi:type="dcterms:W3CDTF">2016-05-30T19:06:58Z</dcterms:created>
  <dcterms:modified xsi:type="dcterms:W3CDTF">2018-11-22T01:44:48Z</dcterms:modified>
</cp:coreProperties>
</file>

<file path=docProps/thumbnail.jpeg>
</file>